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7" r:id="rId2"/>
    <p:sldId id="278" r:id="rId3"/>
    <p:sldId id="280" r:id="rId4"/>
    <p:sldId id="258" r:id="rId5"/>
    <p:sldId id="263" r:id="rId6"/>
    <p:sldId id="261" r:id="rId7"/>
    <p:sldId id="262" r:id="rId8"/>
    <p:sldId id="279" r:id="rId9"/>
    <p:sldId id="268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4" r:id="rId18"/>
    <p:sldId id="276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88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5/28/18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95" y="405063"/>
            <a:ext cx="6400800" cy="2181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5863" y="2707105"/>
            <a:ext cx="593357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Using </a:t>
            </a:r>
            <a:r>
              <a:rPr lang="en-US" sz="4000" dirty="0" smtClean="0"/>
              <a:t>Hip-Hop </a:t>
            </a:r>
            <a:r>
              <a:rPr lang="en-US" sz="4000" dirty="0"/>
              <a:t>Pedagogy as a Literacy Building </a:t>
            </a:r>
            <a:r>
              <a:rPr lang="en-US" sz="4000" dirty="0" smtClean="0"/>
              <a:t>Tool </a:t>
            </a:r>
          </a:p>
          <a:p>
            <a:pPr algn="ctr"/>
            <a:endParaRPr lang="en-US" sz="4000" dirty="0"/>
          </a:p>
          <a:p>
            <a:r>
              <a:rPr lang="en-US" sz="2800" dirty="0" smtClean="0"/>
              <a:t>Courtne Thomas, Ed. D. </a:t>
            </a:r>
          </a:p>
        </p:txBody>
      </p:sp>
    </p:spTree>
    <p:extLst>
      <p:ext uri="{BB962C8B-B14F-4D97-AF65-F5344CB8AC3E}">
        <p14:creationId xmlns:p14="http://schemas.microsoft.com/office/powerpoint/2010/main" val="196023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4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9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66800" y="709864"/>
            <a:ext cx="4754880" cy="40907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 smtClean="0"/>
              <a:t>100 Male Students Randomly Surveyed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364224" y="709863"/>
            <a:ext cx="4754880" cy="40907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 smtClean="0"/>
              <a:t>100 Female Students Randomly Surveyed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84222"/>
            <a:ext cx="10058400" cy="62564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The Data: Side by Side </a:t>
            </a:r>
            <a:endParaRPr lang="en-US" sz="40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444042"/>
            <a:ext cx="4754563" cy="489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444042"/>
            <a:ext cx="4754562" cy="48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With </a:t>
            </a:r>
            <a:r>
              <a:rPr lang="en-US" sz="4000" dirty="0" smtClean="0"/>
              <a:t>my</a:t>
            </a:r>
            <a:r>
              <a:rPr lang="en-US" sz="4000" dirty="0" smtClean="0"/>
              <a:t> </a:t>
            </a:r>
            <a:r>
              <a:rPr lang="en-US" sz="4000" dirty="0" smtClean="0"/>
              <a:t>student demographic in mind...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The Theoretical Frameworks were: Critical Race Theory and Critical Hip-Hop Pedagogy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375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66800" y="1082842"/>
            <a:ext cx="4754880" cy="733926"/>
          </a:xfrm>
        </p:spPr>
        <p:txBody>
          <a:bodyPr/>
          <a:lstStyle/>
          <a:p>
            <a:pPr algn="ctr"/>
            <a:r>
              <a:rPr lang="en-US" dirty="0" smtClean="0"/>
              <a:t>Critical Race Theory (CRT)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69848" y="1937084"/>
            <a:ext cx="4754880" cy="4097956"/>
          </a:xfrm>
        </p:spPr>
        <p:txBody>
          <a:bodyPr>
            <a:normAutofit/>
          </a:bodyPr>
          <a:lstStyle/>
          <a:p>
            <a:r>
              <a:rPr lang="en-US" sz="2800" dirty="0"/>
              <a:t>Critical Race Theory (Ladson-Billings and Tate, 1995) emphasizes the role race plays in student achievement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364224" y="1082842"/>
            <a:ext cx="4754880" cy="733926"/>
          </a:xfrm>
        </p:spPr>
        <p:txBody>
          <a:bodyPr/>
          <a:lstStyle/>
          <a:p>
            <a:pPr algn="ctr"/>
            <a:r>
              <a:rPr lang="en-US" dirty="0" smtClean="0"/>
              <a:t>Hip-Hop Pedagogy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364224" y="1816768"/>
            <a:ext cx="4754880" cy="4218272"/>
          </a:xfrm>
        </p:spPr>
        <p:txBody>
          <a:bodyPr/>
          <a:lstStyle/>
          <a:p>
            <a:r>
              <a:rPr lang="en-US" sz="2800" dirty="0" smtClean="0"/>
              <a:t>Hip </a:t>
            </a:r>
            <a:r>
              <a:rPr lang="en-US" sz="2800" dirty="0"/>
              <a:t>Hop Pedagogy acknowledges how hip-hop curriculum can be used as a form of liberatory practice potentially reducing some of the existing achievement gaps (Solorzano &amp; Delgado  Bernal, 2001)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9821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Theoretical Framework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167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939808"/>
              </p:ext>
            </p:extLst>
          </p:nvPr>
        </p:nvGraphicFramePr>
        <p:xfrm>
          <a:off x="-2" y="0"/>
          <a:ext cx="12368464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232"/>
                <a:gridCol w="6184232"/>
              </a:tblGrid>
              <a:tr h="11565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Research Questions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Data Collection Instruments</a:t>
                      </a:r>
                      <a:endParaRPr lang="en-US" sz="3200" dirty="0"/>
                    </a:p>
                  </a:txBody>
                  <a:tcPr/>
                </a:tc>
              </a:tr>
              <a:tr h="31337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How does a hip-hop education program affect the identified academic deficiencies </a:t>
                      </a:r>
                      <a:r>
                        <a:rPr lang="en-US" sz="2400" dirty="0" smtClean="0"/>
                        <a:t>of </a:t>
                      </a:r>
                      <a:r>
                        <a:rPr lang="en-US" sz="2400" dirty="0" smtClean="0"/>
                        <a:t>African-American and</a:t>
                      </a:r>
                      <a:r>
                        <a:rPr lang="en-US" sz="2400" baseline="0" dirty="0" smtClean="0"/>
                        <a:t> Latino</a:t>
                      </a:r>
                      <a:r>
                        <a:rPr lang="en-US" sz="2400" dirty="0" smtClean="0"/>
                        <a:t> students in middle school Language Arts?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Pre-assessment survey, Post-assessment survey, Pre-Test,</a:t>
                      </a:r>
                      <a:r>
                        <a:rPr lang="en-US" sz="2400" baseline="0" dirty="0" smtClean="0"/>
                        <a:t> Post-Test,</a:t>
                      </a:r>
                      <a:r>
                        <a:rPr lang="en-US" sz="2400" dirty="0" smtClean="0"/>
                        <a:t> Language Arts Benchmark Cycle Test scores from cycles  one and two</a:t>
                      </a:r>
                      <a:endParaRPr lang="en-US" sz="2400" dirty="0"/>
                    </a:p>
                  </a:txBody>
                  <a:tcPr/>
                </a:tc>
              </a:tr>
              <a:tr h="25677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How does a hip-hop education program affect student engagement </a:t>
                      </a:r>
                      <a:r>
                        <a:rPr lang="en-US" sz="2400" dirty="0" smtClean="0"/>
                        <a:t>of </a:t>
                      </a:r>
                      <a:r>
                        <a:rPr lang="en-US" sz="2400" dirty="0" smtClean="0"/>
                        <a:t>African-American and Latino students?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Observations, Pre-assessment survey, Post-assessment survey, Pre-Test, Post-Test, Language Arts Benchmark Cycle Test scores from cycles  one and two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68442"/>
            <a:ext cx="10058400" cy="81814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Student Group and Number of children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31758"/>
            <a:ext cx="10058400" cy="5137483"/>
          </a:xfrm>
        </p:spPr>
        <p:txBody>
          <a:bodyPr>
            <a:noAutofit/>
          </a:bodyPr>
          <a:lstStyle/>
          <a:p>
            <a:r>
              <a:rPr lang="en-US" sz="2800" b="1" dirty="0"/>
              <a:t>Sample group:  </a:t>
            </a:r>
            <a:r>
              <a:rPr lang="en-US" sz="2800" dirty="0"/>
              <a:t>Study </a:t>
            </a:r>
            <a:r>
              <a:rPr lang="en-US" sz="2800" dirty="0" smtClean="0"/>
              <a:t>group</a:t>
            </a:r>
            <a:r>
              <a:rPr lang="en-US" sz="2800" dirty="0" smtClean="0"/>
              <a:t> </a:t>
            </a:r>
            <a:r>
              <a:rPr lang="en-US" sz="2800" dirty="0"/>
              <a:t>were </a:t>
            </a:r>
            <a:r>
              <a:rPr lang="en-US" sz="2800" dirty="0" smtClean="0"/>
              <a:t>my </a:t>
            </a:r>
            <a:r>
              <a:rPr lang="en-US" sz="2800" dirty="0" smtClean="0"/>
              <a:t>former</a:t>
            </a:r>
            <a:r>
              <a:rPr lang="en-US" sz="2800" dirty="0" smtClean="0"/>
              <a:t> </a:t>
            </a:r>
            <a:r>
              <a:rPr lang="en-US" sz="2800" dirty="0"/>
              <a:t>students </a:t>
            </a:r>
            <a:r>
              <a:rPr lang="en-US" sz="2800" dirty="0" smtClean="0"/>
              <a:t>between </a:t>
            </a:r>
            <a:r>
              <a:rPr lang="en-US" sz="2800" dirty="0"/>
              <a:t>the ages of 11 and </a:t>
            </a:r>
            <a:r>
              <a:rPr lang="en-US" sz="2800" dirty="0" smtClean="0"/>
              <a:t>14</a:t>
            </a:r>
          </a:p>
          <a:p>
            <a:r>
              <a:rPr lang="en-US" sz="2800" b="1" dirty="0" smtClean="0"/>
              <a:t>Small </a:t>
            </a:r>
            <a:r>
              <a:rPr lang="en-US" sz="2800" b="1" dirty="0"/>
              <a:t>sample size: </a:t>
            </a:r>
            <a:r>
              <a:rPr lang="en-US" sz="2800" dirty="0" smtClean="0"/>
              <a:t>24 </a:t>
            </a:r>
            <a:r>
              <a:rPr lang="en-US" sz="2800" dirty="0"/>
              <a:t>male and </a:t>
            </a:r>
            <a:r>
              <a:rPr lang="en-US" sz="2800" dirty="0" smtClean="0"/>
              <a:t>22 </a:t>
            </a:r>
            <a:r>
              <a:rPr lang="en-US" sz="2800" dirty="0"/>
              <a:t>female students will not yield investigators with the unequivocal evidence of student learning across the sample group that might result with a larger </a:t>
            </a:r>
            <a:r>
              <a:rPr lang="en-US" sz="2800" dirty="0" smtClean="0"/>
              <a:t>sample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82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55821"/>
            <a:ext cx="10058400" cy="5233737"/>
          </a:xfrm>
        </p:spPr>
        <p:txBody>
          <a:bodyPr>
            <a:normAutofit/>
          </a:bodyPr>
          <a:lstStyle/>
          <a:p>
            <a:r>
              <a:rPr lang="en-US" sz="3200" dirty="0"/>
              <a:t>More than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80 percent </a:t>
            </a:r>
            <a:r>
              <a:rPr lang="en-US" sz="3200" dirty="0"/>
              <a:t>of the program participants’ demonstrated growth as evidenced on benchmark assessments</a:t>
            </a:r>
          </a:p>
          <a:p>
            <a:r>
              <a:rPr lang="en-US" sz="3200" dirty="0"/>
              <a:t>Approximately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40 percent </a:t>
            </a:r>
            <a:r>
              <a:rPr lang="en-US" sz="3200" dirty="0"/>
              <a:t>of the students met the initial program goal of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10 percent </a:t>
            </a:r>
            <a:r>
              <a:rPr lang="en-US" sz="3200" dirty="0"/>
              <a:t>improvement on designated ELA New Jersey </a:t>
            </a:r>
            <a:r>
              <a:rPr lang="en-US" sz="3200" dirty="0" smtClean="0"/>
              <a:t>Student </a:t>
            </a:r>
            <a:r>
              <a:rPr lang="en-US" sz="3200" dirty="0"/>
              <a:t>Learning Standards as evidenced on the district’s Model Curriculum Assessment</a:t>
            </a:r>
          </a:p>
          <a:p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89 percent </a:t>
            </a:r>
            <a:r>
              <a:rPr lang="en-US" sz="3200" dirty="0"/>
              <a:t>of the </a:t>
            </a:r>
            <a:r>
              <a:rPr lang="en-US" sz="3200" dirty="0" smtClean="0"/>
              <a:t>42 participants </a:t>
            </a:r>
            <a:r>
              <a:rPr lang="en-US" sz="3200" dirty="0"/>
              <a:t>responded that they learned more about the challenges faced by inner-city residents studying hip-hop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000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0728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Close Reading and Discussion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96453"/>
            <a:ext cx="10058400" cy="4475747"/>
          </a:xfrm>
        </p:spPr>
        <p:txBody>
          <a:bodyPr/>
          <a:lstStyle/>
          <a:p>
            <a:r>
              <a:rPr lang="en-US" sz="2800" dirty="0"/>
              <a:t>What is the author’s message to his or her readers? </a:t>
            </a:r>
            <a:r>
              <a:rPr lang="en-US" sz="2800" dirty="0" smtClean="0"/>
              <a:t>(CCRA.R.8-College and Career Readiness Reading Anchor Standards)</a:t>
            </a:r>
            <a:endParaRPr lang="en-US" sz="2800" dirty="0"/>
          </a:p>
          <a:p>
            <a:r>
              <a:rPr lang="en-US" sz="2800" dirty="0" smtClean="0"/>
              <a:t>Does the author support the intended message with adequate information? Cite textual evidence to support your opinion (CCRA. R.8)</a:t>
            </a:r>
            <a:endParaRPr lang="en-US" sz="2800" dirty="0"/>
          </a:p>
          <a:p>
            <a:r>
              <a:rPr lang="en-US" sz="2800" dirty="0" smtClean="0"/>
              <a:t>Locate a sentence, phrase or paragraph that describes or explains something. Cite textual evidence to explain how. (CCRA.R.6)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2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What is the central idea of this song? Cite evidence to prove it. (CCRA.R.2)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Turn and Talk: 2 minutes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7" y="4716378"/>
            <a:ext cx="8266657" cy="152801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College and Career Readiness Reading Anchor Standards (CCRA.R) </a:t>
            </a:r>
          </a:p>
        </p:txBody>
      </p:sp>
    </p:spTree>
    <p:extLst>
      <p:ext uri="{BB962C8B-B14F-4D97-AF65-F5344CB8AC3E}">
        <p14:creationId xmlns:p14="http://schemas.microsoft.com/office/powerpoint/2010/main" val="173783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58418"/>
          </a:xfrm>
        </p:spPr>
        <p:txBody>
          <a:bodyPr/>
          <a:lstStyle/>
          <a:p>
            <a:pPr algn="ctr"/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In this session,  you will learn:</a:t>
            </a:r>
          </a:p>
          <a:p>
            <a:pPr lvl="0"/>
            <a:r>
              <a:rPr lang="en-US" sz="3200" dirty="0"/>
              <a:t>Strategies and techniques to incorporate hip-hop as words and music to build hunger for literacy</a:t>
            </a:r>
          </a:p>
          <a:p>
            <a:pPr lvl="0"/>
            <a:r>
              <a:rPr lang="en-US" sz="3200" dirty="0"/>
              <a:t>Leave session with concrete tools for using hip-hop literacy as a teaching strategy</a:t>
            </a:r>
          </a:p>
          <a:p>
            <a:pPr lvl="0"/>
            <a:r>
              <a:rPr lang="en-US" sz="3200" dirty="0"/>
              <a:t>To share data about how </a:t>
            </a:r>
            <a:r>
              <a:rPr lang="en-US" sz="3200" dirty="0" smtClean="0"/>
              <a:t>hip-hop </a:t>
            </a:r>
            <a:r>
              <a:rPr lang="en-US" sz="3200" dirty="0"/>
              <a:t>literacy education works and </a:t>
            </a:r>
            <a:r>
              <a:rPr lang="en-US" sz="3200" dirty="0" smtClean="0"/>
              <a:t>why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483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96254"/>
            <a:ext cx="10058400" cy="181676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K-W-L:</a:t>
            </a:r>
            <a:br>
              <a:rPr lang="en-US" sz="3200" dirty="0" smtClean="0"/>
            </a:br>
            <a:r>
              <a:rPr lang="en-US" sz="3200" dirty="0" smtClean="0"/>
              <a:t>What do you </a:t>
            </a:r>
            <a:r>
              <a:rPr lang="en-US" sz="3200" b="1" u="sng" dirty="0" smtClean="0"/>
              <a:t>know</a:t>
            </a:r>
            <a:r>
              <a:rPr lang="en-US" sz="3200" b="1" dirty="0" smtClean="0"/>
              <a:t>,</a:t>
            </a:r>
            <a:r>
              <a:rPr lang="en-US" sz="3200" dirty="0" smtClean="0"/>
              <a:t> </a:t>
            </a:r>
            <a:r>
              <a:rPr lang="en-US" sz="3200" b="1" u="sng" dirty="0" smtClean="0"/>
              <a:t>Want</a:t>
            </a:r>
            <a:r>
              <a:rPr lang="en-US" sz="3200" dirty="0" smtClean="0"/>
              <a:t> to know, and want to </a:t>
            </a:r>
            <a:r>
              <a:rPr lang="en-US" sz="3200" b="1" u="sng" dirty="0" smtClean="0"/>
              <a:t>learn</a:t>
            </a:r>
            <a:r>
              <a:rPr lang="en-US" sz="3200" dirty="0" smtClean="0"/>
              <a:t> about the five art forms of hip-hop?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73659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Beatboxing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Emceeing</a:t>
            </a:r>
          </a:p>
          <a:p>
            <a:endParaRPr lang="en-US" sz="2800" dirty="0" smtClean="0"/>
          </a:p>
          <a:p>
            <a:r>
              <a:rPr lang="en-US" sz="2800" dirty="0" smtClean="0"/>
              <a:t>Graffiti</a:t>
            </a:r>
          </a:p>
          <a:p>
            <a:endParaRPr lang="en-US" sz="2800" dirty="0" smtClean="0"/>
          </a:p>
          <a:p>
            <a:r>
              <a:rPr lang="en-US" sz="2800" dirty="0" smtClean="0"/>
              <a:t>Breakdancing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Deejaying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390" y="1971257"/>
            <a:ext cx="3692358" cy="591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48" y="2771112"/>
            <a:ext cx="3692358" cy="70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390" y="3539209"/>
            <a:ext cx="3692358" cy="95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48" y="4489704"/>
            <a:ext cx="3708400" cy="103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390" y="5752938"/>
            <a:ext cx="3692358" cy="9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27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The Problem at the Classroom Level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55821"/>
            <a:ext cx="10058400" cy="47163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My colleague and I </a:t>
            </a:r>
            <a:r>
              <a:rPr lang="en-US" sz="2800" dirty="0"/>
              <a:t>would often discuss the lack of interest and disengagement our </a:t>
            </a:r>
            <a:r>
              <a:rPr lang="en-US" sz="2800" dirty="0" smtClean="0"/>
              <a:t>students </a:t>
            </a:r>
            <a:r>
              <a:rPr lang="en-US" sz="2800" dirty="0" smtClean="0"/>
              <a:t>demonstrated </a:t>
            </a:r>
            <a:r>
              <a:rPr lang="en-US" sz="2800" dirty="0"/>
              <a:t>with </a:t>
            </a:r>
            <a:r>
              <a:rPr lang="en-US" sz="2800" dirty="0" smtClean="0"/>
              <a:t>my former district’s</a:t>
            </a:r>
            <a:r>
              <a:rPr lang="en-US" sz="2800" dirty="0" smtClean="0"/>
              <a:t> </a:t>
            </a:r>
            <a:r>
              <a:rPr lang="en-US" sz="2800" dirty="0"/>
              <a:t>proffered </a:t>
            </a:r>
            <a:r>
              <a:rPr lang="en-US" sz="2800" dirty="0" smtClean="0"/>
              <a:t>curriculum</a:t>
            </a:r>
          </a:p>
          <a:p>
            <a:r>
              <a:rPr lang="en-US" sz="2800" dirty="0"/>
              <a:t>Simply put, children would observably check </a:t>
            </a:r>
            <a:r>
              <a:rPr lang="en-US" sz="2800" dirty="0" smtClean="0"/>
              <a:t>out as curriculum was not relevant to their experiences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5" y="3814010"/>
            <a:ext cx="7243011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1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2681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What is Hip Hop Pedagogy?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9848" y="1311442"/>
            <a:ext cx="10058400" cy="4860758"/>
          </a:xfrm>
        </p:spPr>
        <p:txBody>
          <a:bodyPr/>
          <a:lstStyle/>
          <a:p>
            <a:r>
              <a:rPr lang="en-US" sz="2400" dirty="0" smtClean="0"/>
              <a:t>Hip </a:t>
            </a:r>
            <a:r>
              <a:rPr lang="en-US" sz="2400" dirty="0"/>
              <a:t>Hop Pedagogy acknowledges how hip-hop curriculum can be used as a form of liberatory practice potentially reducing some of the existing achievement gaps (Solorzano &amp; Delgado  Bernal, 2001)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11" y="484632"/>
            <a:ext cx="3634499" cy="826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8" y="2671009"/>
            <a:ext cx="9653204" cy="4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52663"/>
            <a:ext cx="10058400" cy="102268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The Message: What is it?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91916"/>
            <a:ext cx="10058400" cy="4680284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curriculum unit was </a:t>
            </a:r>
            <a:r>
              <a:rPr lang="en-US" sz="2800" dirty="0"/>
              <a:t>designed for students with varying academic abilities in grades 6-8. </a:t>
            </a:r>
            <a:endParaRPr lang="en-US" sz="2800" dirty="0" smtClean="0"/>
          </a:p>
          <a:p>
            <a:r>
              <a:rPr lang="en-US" sz="2800" dirty="0" smtClean="0"/>
              <a:t>The lessons build </a:t>
            </a:r>
            <a:r>
              <a:rPr lang="en-US" sz="2800" dirty="0"/>
              <a:t>students’ understanding of hip-hop and its relationship to social justice issues and the entrepreneurial </a:t>
            </a:r>
            <a:r>
              <a:rPr lang="en-US" sz="2800" dirty="0" smtClean="0"/>
              <a:t>spirit: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origin and history of hip-hop</a:t>
            </a:r>
          </a:p>
          <a:p>
            <a:r>
              <a:rPr lang="en-US" sz="2800" dirty="0" smtClean="0"/>
              <a:t>Merging </a:t>
            </a:r>
            <a:r>
              <a:rPr lang="en-US" sz="2800" dirty="0"/>
              <a:t>cultural ideas, talents, and circumstances that influence the music style</a:t>
            </a:r>
          </a:p>
          <a:p>
            <a:r>
              <a:rPr lang="en-US" sz="2800" dirty="0" smtClean="0"/>
              <a:t>Understanding </a:t>
            </a:r>
            <a:r>
              <a:rPr lang="en-US" sz="2800" dirty="0"/>
              <a:t>the fundamental source of hip-hop’s </a:t>
            </a:r>
            <a:r>
              <a:rPr lang="en-US" sz="2800" dirty="0" smtClean="0"/>
              <a:t>existence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4337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The </a:t>
            </a:r>
            <a:r>
              <a:rPr lang="en-US" sz="4800" dirty="0" smtClean="0"/>
              <a:t>Message</a:t>
            </a:r>
            <a:r>
              <a:rPr lang="en-US" sz="4800" dirty="0"/>
              <a:t> </a:t>
            </a:r>
            <a:r>
              <a:rPr lang="en-US" sz="4800" dirty="0" smtClean="0"/>
              <a:t>continued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60358"/>
            <a:ext cx="10058400" cy="4511842"/>
          </a:xfrm>
        </p:spPr>
        <p:txBody>
          <a:bodyPr>
            <a:normAutofit/>
          </a:bodyPr>
          <a:lstStyle/>
          <a:p>
            <a:r>
              <a:rPr lang="en-US" sz="2800" dirty="0"/>
              <a:t>The program offers a three-prong approach to learning: </a:t>
            </a:r>
            <a:r>
              <a:rPr lang="en-US" sz="2800" dirty="0" smtClean="0"/>
              <a:t>hip-hop </a:t>
            </a:r>
            <a:r>
              <a:rPr lang="en-US" sz="2800" dirty="0"/>
              <a:t>pedagogy, </a:t>
            </a:r>
            <a:r>
              <a:rPr lang="en-US" sz="2800" dirty="0" smtClean="0"/>
              <a:t>entrepreneurial spirit, </a:t>
            </a:r>
            <a:r>
              <a:rPr lang="en-US" sz="2800" dirty="0"/>
              <a:t>and social justice. </a:t>
            </a:r>
            <a:endParaRPr lang="en-US" sz="2800" dirty="0" smtClean="0"/>
          </a:p>
          <a:p>
            <a:r>
              <a:rPr lang="en-US" sz="2800" dirty="0" smtClean="0"/>
              <a:t>Central </a:t>
            </a:r>
            <a:r>
              <a:rPr lang="en-US" sz="2800" dirty="0"/>
              <a:t>to hip-hop music is a storytelling narrative about the political, social, and economic challenges faced by people living in poor communities. 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23" y="4367464"/>
            <a:ext cx="10254953" cy="24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32347"/>
            <a:ext cx="10058400" cy="120315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The Message: Published in May 2015 and program piloted in March 2016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612232"/>
            <a:ext cx="10058400" cy="49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Survey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100 Male and 100 Female Students Randomly Surveyed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7167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461</TotalTime>
  <Words>696</Words>
  <Application>Microsoft Macintosh PowerPoint</Application>
  <PresentationFormat>Widescreen</PresentationFormat>
  <Paragraphs>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Rockwell</vt:lpstr>
      <vt:lpstr>Rockwell Condensed</vt:lpstr>
      <vt:lpstr>Rockwell Extra Bold</vt:lpstr>
      <vt:lpstr>Wingdings</vt:lpstr>
      <vt:lpstr>Wood Type</vt:lpstr>
      <vt:lpstr>PowerPoint Presentation</vt:lpstr>
      <vt:lpstr>Learning Objectives</vt:lpstr>
      <vt:lpstr>K-W-L: What do you know, Want to know, and want to learn about the five art forms of hip-hop?</vt:lpstr>
      <vt:lpstr>The Problem at the Classroom Level</vt:lpstr>
      <vt:lpstr>What is Hip Hop Pedagogy?</vt:lpstr>
      <vt:lpstr>The Message: What is it?</vt:lpstr>
      <vt:lpstr>The Message continued</vt:lpstr>
      <vt:lpstr>The Message: Published in May 2015 and program piloted in March 2016</vt:lpstr>
      <vt:lpstr>Survey Results</vt:lpstr>
      <vt:lpstr>PowerPoint Presentation</vt:lpstr>
      <vt:lpstr>PowerPoint Presentation</vt:lpstr>
      <vt:lpstr>The Data: Side by Side </vt:lpstr>
      <vt:lpstr>With my student demographic in mind...</vt:lpstr>
      <vt:lpstr>Theoretical Framework</vt:lpstr>
      <vt:lpstr>PowerPoint Presentation</vt:lpstr>
      <vt:lpstr>Student Group and Number of children</vt:lpstr>
      <vt:lpstr>Findings</vt:lpstr>
      <vt:lpstr>Close Reading and Discussion</vt:lpstr>
      <vt:lpstr>What is the central idea of this song? Cite evidence to prove it. (CCRA.R.2)  Turn and Talk: 2 minutes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racial disparities exist in your given contexts-classroom, school?</dc:title>
  <dc:creator>Microsoft Office User</dc:creator>
  <cp:lastModifiedBy>Microsoft Office User</cp:lastModifiedBy>
  <cp:revision>34</cp:revision>
  <dcterms:created xsi:type="dcterms:W3CDTF">2017-06-03T19:27:40Z</dcterms:created>
  <dcterms:modified xsi:type="dcterms:W3CDTF">2018-05-28T23:50:19Z</dcterms:modified>
</cp:coreProperties>
</file>