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12192000" cy="6858000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7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0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8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4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1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BD349-F544-472D-AC4E-AEA121493575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E0F9-81E4-46CF-95E6-3833556A7C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0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38376"/>
              </p:ext>
            </p:extLst>
          </p:nvPr>
        </p:nvGraphicFramePr>
        <p:xfrm>
          <a:off x="248147" y="404864"/>
          <a:ext cx="11735848" cy="9387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0441"/>
                <a:gridCol w="4518649"/>
                <a:gridCol w="3186758"/>
              </a:tblGrid>
              <a:tr h="4498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Reader’s Notebook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Complete the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Quickwrite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on page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220. 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Note: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Table of Contents entry should read,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“</a:t>
                      </a:r>
                      <a:r>
                        <a:rPr kumimoji="0" lang="en-US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Quickwrite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: Jeremiah’s Song.”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□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 Vocabulary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Mapping in your Reading Notebook.</a:t>
                      </a:r>
                    </a:p>
                    <a:p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</a:rPr>
                        <a:t>Writer’s Notebook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.  </a:t>
                      </a:r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</a:rPr>
                        <a:t>Note</a:t>
                      </a:r>
                      <a:r>
                        <a:rPr lang="en-US" sz="1400" b="1" u="none" baseline="0" dirty="0" smtClean="0">
                          <a:solidFill>
                            <a:schemeClr val="tx1"/>
                          </a:solidFill>
                        </a:rPr>
                        <a:t>: 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The Table of Contents entry should read, “Vocabulary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Mapping–Jeremiah’s Song.”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Reader’s Notebook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□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After listening to the audio of Jeremiah’s </a:t>
                      </a:r>
                      <a:r>
                        <a:rPr kumimoji="0" lang="en-US" sz="16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Song</a:t>
                      </a: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complete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Conversational Voice and Dialect questions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(in red) and the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Monitor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questions (in blue) in your notebook found across pages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221-231.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Note: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The Table of Contents entry should read, “Reading-Writing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Connection-Jeremiah’s Song.”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Writer’s Notebook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Note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:  The T.O.C. should read – “Analysis: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Jeremiah’s Song” 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following inquiries. What stories do you treasure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Why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they important to you?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no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less than two paragraphs, respond to this question using R,S,E.</a:t>
                      </a:r>
                    </a:p>
                    <a:p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(Use R,S,E) Restate, Support, Extend</a:t>
                      </a:r>
                    </a:p>
                    <a:p>
                      <a:r>
                        <a:rPr lang="en-US" sz="1600" b="1" dirty="0" smtClean="0"/>
                        <a:t>Restate</a:t>
                      </a:r>
                      <a:r>
                        <a:rPr lang="en-US" sz="1600" dirty="0" smtClean="0"/>
                        <a:t>:  Turn question into a statement.</a:t>
                      </a:r>
                    </a:p>
                    <a:p>
                      <a:r>
                        <a:rPr lang="en-US" sz="1600" b="1" dirty="0" smtClean="0"/>
                        <a:t>Support:  </a:t>
                      </a:r>
                      <a:r>
                        <a:rPr lang="en-US" sz="1600" dirty="0" smtClean="0"/>
                        <a:t>Support the answer in your own words.</a:t>
                      </a:r>
                    </a:p>
                    <a:p>
                      <a:r>
                        <a:rPr lang="en-US" sz="1600" b="1" dirty="0" smtClean="0"/>
                        <a:t>Extend:  </a:t>
                      </a:r>
                      <a:r>
                        <a:rPr lang="en-US" sz="1600" dirty="0" smtClean="0"/>
                        <a:t>Finish the open-ended response by relating the text to yourself, a book/article your read or to the world.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Complete</a:t>
                      </a:r>
                      <a:r>
                        <a:rPr lang="en-US" sz="2400" baseline="0" dirty="0" smtClean="0"/>
                        <a:t> the </a:t>
                      </a:r>
                      <a:r>
                        <a:rPr lang="en-US" sz="2400" b="1" baseline="0" dirty="0" smtClean="0"/>
                        <a:t>After Reading Questions </a:t>
                      </a:r>
                      <a:r>
                        <a:rPr lang="en-US" sz="2400" b="1" baseline="0" dirty="0" smtClean="0"/>
                        <a:t>1-7 for Jeremiah’s Song </a:t>
                      </a:r>
                      <a:r>
                        <a:rPr lang="en-US" sz="2400" baseline="0" dirty="0" smtClean="0"/>
                        <a:t>found </a:t>
                      </a:r>
                      <a:r>
                        <a:rPr lang="en-US" sz="2400" baseline="0" dirty="0" smtClean="0"/>
                        <a:t>on page </a:t>
                      </a:r>
                      <a:r>
                        <a:rPr lang="en-US" sz="2400" baseline="0" dirty="0" smtClean="0"/>
                        <a:t>231. </a:t>
                      </a:r>
                      <a:endParaRPr lang="en-US" sz="2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Teacher Conference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Text Analysis Worksheet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Reading Check Worksheet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Quad Arrow Callout 4"/>
          <p:cNvSpPr/>
          <p:nvPr/>
        </p:nvSpPr>
        <p:spPr>
          <a:xfrm>
            <a:off x="3753623" y="3943857"/>
            <a:ext cx="4887458" cy="868133"/>
          </a:xfrm>
          <a:prstGeom prst="quad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Audio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33375" y="618017"/>
            <a:ext cx="914400" cy="276225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Activity A</a:t>
            </a:r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4415642" y="596725"/>
            <a:ext cx="914400" cy="276225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Activity B</a:t>
            </a:r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248147" y="5269230"/>
            <a:ext cx="3096546" cy="56007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Activity 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5152890" y="6545626"/>
            <a:ext cx="2298374" cy="298470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Activity E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95451" y="559619"/>
            <a:ext cx="1549251" cy="3952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Group(s):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60801" y="10444"/>
            <a:ext cx="3163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Cycle </a:t>
            </a:r>
            <a:r>
              <a:rPr lang="en-US" sz="1200" b="1" u="sng" dirty="0" smtClean="0"/>
              <a:t>_1_</a:t>
            </a:r>
            <a:r>
              <a:rPr lang="en-US" sz="1200" dirty="0" smtClean="0">
                <a:solidFill>
                  <a:srgbClr val="FF0000"/>
                </a:solidFill>
              </a:rPr>
              <a:t>:     </a:t>
            </a:r>
            <a:r>
              <a:rPr lang="en-US" sz="1400" dirty="0" smtClean="0">
                <a:solidFill>
                  <a:srgbClr val="FF0000"/>
                </a:solidFill>
              </a:rPr>
              <a:t>Jeremiah’s Song</a:t>
            </a:r>
            <a:r>
              <a:rPr lang="en-US" sz="1400" b="1" dirty="0" smtClean="0"/>
              <a:t>/ </a:t>
            </a:r>
            <a:r>
              <a:rPr lang="en-US" sz="1400" b="1" dirty="0" smtClean="0"/>
              <a:t>Lesson  1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20204"/>
              </p:ext>
            </p:extLst>
          </p:nvPr>
        </p:nvGraphicFramePr>
        <p:xfrm>
          <a:off x="4445138" y="1904895"/>
          <a:ext cx="1784103" cy="195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103"/>
              </a:tblGrid>
              <a:tr h="2933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Words Bank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56943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Setback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Stroke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424799" y="1942386"/>
            <a:ext cx="209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Word:__________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630121" y="567526"/>
            <a:ext cx="1642287" cy="3952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Group(s):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8859509" y="515537"/>
            <a:ext cx="914400" cy="276225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Activity </a:t>
            </a:r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sp>
        <p:nvSpPr>
          <p:cNvPr id="23" name="Oval 22"/>
          <p:cNvSpPr/>
          <p:nvPr/>
        </p:nvSpPr>
        <p:spPr>
          <a:xfrm>
            <a:off x="10154388" y="500937"/>
            <a:ext cx="1642287" cy="3952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Group(s):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203591" y="0"/>
            <a:ext cx="4029488" cy="379581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NAME:______________________________________________________</a:t>
            </a:r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53771"/>
              </p:ext>
            </p:extLst>
          </p:nvPr>
        </p:nvGraphicFramePr>
        <p:xfrm>
          <a:off x="6490855" y="2311718"/>
          <a:ext cx="1996964" cy="116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964"/>
              </a:tblGrid>
              <a:tr h="26096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Definition: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96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Antonym: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96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Synonym: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097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Sentence: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ound Diagonal Corner Rectangle 17"/>
          <p:cNvSpPr/>
          <p:nvPr/>
        </p:nvSpPr>
        <p:spPr>
          <a:xfrm>
            <a:off x="9235440" y="6960870"/>
            <a:ext cx="1897380" cy="285750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 F  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27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Word Wednesday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580"/>
            <a:ext cx="10515600" cy="5566410"/>
          </a:xfrm>
        </p:spPr>
        <p:txBody>
          <a:bodyPr/>
          <a:lstStyle/>
          <a:p>
            <a:r>
              <a:rPr lang="en-US" u="sng" dirty="0" smtClean="0"/>
              <a:t>Convey</a:t>
            </a:r>
            <a:r>
              <a:rPr lang="en-US" u="sng" dirty="0" smtClean="0"/>
              <a:t> (</a:t>
            </a:r>
            <a:r>
              <a:rPr lang="en-US" u="sng" dirty="0" smtClean="0"/>
              <a:t>verb</a:t>
            </a:r>
            <a:r>
              <a:rPr lang="en-US" u="sng" dirty="0" smtClean="0"/>
              <a:t>)</a:t>
            </a:r>
            <a:r>
              <a:rPr lang="en-US" dirty="0" smtClean="0"/>
              <a:t>: </a:t>
            </a:r>
            <a:r>
              <a:rPr lang="en-US" dirty="0"/>
              <a:t>make (an idea, impression, or feeling) known or understandable to someone.</a:t>
            </a:r>
            <a:endParaRPr lang="en-US" dirty="0" smtClean="0"/>
          </a:p>
          <a:p>
            <a:r>
              <a:rPr lang="en-US" u="sng" dirty="0" smtClean="0"/>
              <a:t>Synonym</a:t>
            </a:r>
            <a:r>
              <a:rPr lang="en-US" dirty="0" smtClean="0"/>
              <a:t>: </a:t>
            </a:r>
            <a:r>
              <a:rPr lang="en-US" dirty="0" smtClean="0"/>
              <a:t>bring, send, transfer</a:t>
            </a:r>
            <a:r>
              <a:rPr lang="en-US" dirty="0" smtClean="0"/>
              <a:t>, bear, carry</a:t>
            </a:r>
            <a:endParaRPr lang="en-US" dirty="0" smtClean="0"/>
          </a:p>
          <a:p>
            <a:r>
              <a:rPr lang="en-US" u="sng" dirty="0" smtClean="0"/>
              <a:t>Antonym</a:t>
            </a:r>
            <a:r>
              <a:rPr lang="en-US" dirty="0" smtClean="0"/>
              <a:t>: </a:t>
            </a:r>
            <a:r>
              <a:rPr lang="en-US" dirty="0" smtClean="0"/>
              <a:t>receive, take, </a:t>
            </a:r>
            <a:endParaRPr lang="en-US" dirty="0" smtClean="0"/>
          </a:p>
          <a:p>
            <a:r>
              <a:rPr lang="en-US" u="sng" dirty="0" smtClean="0"/>
              <a:t>Sentence</a:t>
            </a:r>
            <a:r>
              <a:rPr lang="en-US" dirty="0" smtClean="0"/>
              <a:t>: </a:t>
            </a:r>
            <a:r>
              <a:rPr lang="en-US" dirty="0" smtClean="0"/>
              <a:t>It was important that </a:t>
            </a:r>
            <a:r>
              <a:rPr lang="en-US" dirty="0" err="1" smtClean="0"/>
              <a:t>Ariyanna</a:t>
            </a:r>
            <a:r>
              <a:rPr lang="en-US" dirty="0" smtClean="0"/>
              <a:t> conveyed her point to the teacher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105" y="4457700"/>
            <a:ext cx="5431790" cy="168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656"/>
          </a:xfrm>
        </p:spPr>
        <p:txBody>
          <a:bodyPr/>
          <a:lstStyle/>
          <a:p>
            <a:pPr algn="ctr"/>
            <a:r>
              <a:rPr lang="en-US" b="1" u="sng" dirty="0" smtClean="0"/>
              <a:t>Independent 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independently for 15 minutes.</a:t>
            </a:r>
          </a:p>
          <a:p>
            <a:r>
              <a:rPr lang="en-US" dirty="0" smtClean="0"/>
              <a:t>You will be requested to complete a critical thinking, creative or literature question</a:t>
            </a:r>
            <a:r>
              <a:rPr lang="en-US" dirty="0"/>
              <a:t> </a:t>
            </a:r>
            <a:r>
              <a:rPr lang="en-US" dirty="0" smtClean="0"/>
              <a:t>after you read.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ook_guide_hero_book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78" y="3477702"/>
            <a:ext cx="8208556" cy="290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020"/>
          </a:xfrm>
        </p:spPr>
        <p:txBody>
          <a:bodyPr/>
          <a:lstStyle/>
          <a:p>
            <a:pPr algn="ctr"/>
            <a:r>
              <a:rPr lang="en-US" b="1" u="sng" dirty="0" smtClean="0"/>
              <a:t>What Is Due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15"/>
            <a:ext cx="10515600" cy="4979248"/>
          </a:xfrm>
        </p:spPr>
        <p:txBody>
          <a:bodyPr/>
          <a:lstStyle/>
          <a:p>
            <a:r>
              <a:rPr lang="en-US" b="1" dirty="0" smtClean="0"/>
              <a:t>Before completing any other activity,</a:t>
            </a:r>
            <a:r>
              <a:rPr lang="en-US" dirty="0" smtClean="0"/>
              <a:t> you must be sure that all of the activities A-F are finished.</a:t>
            </a:r>
          </a:p>
          <a:p>
            <a:r>
              <a:rPr lang="en-US" dirty="0" smtClean="0"/>
              <a:t>You may then complete an activity from the Independent Menu OR work in one of the Centers.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97" y="3000647"/>
            <a:ext cx="8010133" cy="37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7534</TotalTime>
  <Words>397</Words>
  <Application>Microsoft Macintosh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Word Wednesday</vt:lpstr>
      <vt:lpstr>Independent Reading</vt:lpstr>
      <vt:lpstr>What Is Due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Mirvetk Tonuzi</dc:creator>
  <cp:lastModifiedBy>Microsoft Office User</cp:lastModifiedBy>
  <cp:revision>205</cp:revision>
  <cp:lastPrinted>2014-09-07T17:02:12Z</cp:lastPrinted>
  <dcterms:created xsi:type="dcterms:W3CDTF">2013-09-05T01:24:19Z</dcterms:created>
  <dcterms:modified xsi:type="dcterms:W3CDTF">2016-10-24T01:44:31Z</dcterms:modified>
</cp:coreProperties>
</file>