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3" r:id="rId8"/>
    <p:sldId id="264" r:id="rId9"/>
    <p:sldId id="265" r:id="rId10"/>
    <p:sldId id="266"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p:restoredTop sz="94715"/>
  </p:normalViewPr>
  <p:slideViewPr>
    <p:cSldViewPr snapToGrid="0" snapToObjects="1">
      <p:cViewPr>
        <p:scale>
          <a:sx n="110" d="100"/>
          <a:sy n="110" d="100"/>
        </p:scale>
        <p:origin x="824"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4B0B22-9C88-DA46-9E68-0A3464E1F5E9}" type="datetimeFigureOut">
              <a:rPr lang="en-US" smtClean="0"/>
              <a:t>6/17/18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83B1E9-379B-2B46-8AC3-5919E4099738}" type="slidenum">
              <a:rPr lang="en-US" smtClean="0"/>
              <a:t>‹#›</a:t>
            </a:fld>
            <a:endParaRPr lang="en-US"/>
          </a:p>
        </p:txBody>
      </p:sp>
    </p:spTree>
    <p:extLst>
      <p:ext uri="{BB962C8B-B14F-4D97-AF65-F5344CB8AC3E}">
        <p14:creationId xmlns:p14="http://schemas.microsoft.com/office/powerpoint/2010/main" val="876468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first image, it’s assumed that every</a:t>
            </a:r>
            <a:r>
              <a:rPr lang="en-US" baseline="0" dirty="0" smtClean="0"/>
              <a:t> child will benefit from the same supports. In the second image, children are given different supports for them to have equal access to the game. In this case, they are being treated equitably. </a:t>
            </a:r>
            <a:endParaRPr lang="en-US" dirty="0"/>
          </a:p>
        </p:txBody>
      </p:sp>
      <p:sp>
        <p:nvSpPr>
          <p:cNvPr id="4" name="Slide Number Placeholder 3"/>
          <p:cNvSpPr>
            <a:spLocks noGrp="1"/>
          </p:cNvSpPr>
          <p:nvPr>
            <p:ph type="sldNum" sz="quarter" idx="10"/>
          </p:nvPr>
        </p:nvSpPr>
        <p:spPr/>
        <p:txBody>
          <a:bodyPr/>
          <a:lstStyle/>
          <a:p>
            <a:fld id="{0183B1E9-379B-2B46-8AC3-5919E4099738}" type="slidenum">
              <a:rPr lang="en-US" smtClean="0"/>
              <a:t>3</a:t>
            </a:fld>
            <a:endParaRPr lang="en-US"/>
          </a:p>
        </p:txBody>
      </p:sp>
    </p:spTree>
    <p:extLst>
      <p:ext uri="{BB962C8B-B14F-4D97-AF65-F5344CB8AC3E}">
        <p14:creationId xmlns:p14="http://schemas.microsoft.com/office/powerpoint/2010/main" val="1210181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Education Policy and Data Center, 2017</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183B1E9-379B-2B46-8AC3-5919E4099738}" type="slidenum">
              <a:rPr lang="en-US" smtClean="0"/>
              <a:t>6</a:t>
            </a:fld>
            <a:endParaRPr lang="en-US"/>
          </a:p>
        </p:txBody>
      </p:sp>
    </p:spTree>
    <p:extLst>
      <p:ext uri="{BB962C8B-B14F-4D97-AF65-F5344CB8AC3E}">
        <p14:creationId xmlns:p14="http://schemas.microsoft.com/office/powerpoint/2010/main" val="2098980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6/17/18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6/17/18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6/17/18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6/17/18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6/17/18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6/17/18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6/17/18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6/17/18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6/17/18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6/17/18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6/17/18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6/17/18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tiff"/><Relationship Id="rId6" Type="http://schemas.openxmlformats.org/officeDocument/2006/relationships/image" Target="../media/image7.tiff"/><Relationship Id="rId1" Type="http://schemas.openxmlformats.org/officeDocument/2006/relationships/slideLayout" Target="../slideLayouts/slideLayout4.xml"/><Relationship Id="rId2"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5400" b="1" dirty="0" smtClean="0"/>
              <a:t>Equity Policy</a:t>
            </a:r>
            <a:endParaRPr lang="en-US" sz="5400" b="1" dirty="0"/>
          </a:p>
        </p:txBody>
      </p:sp>
      <p:sp>
        <p:nvSpPr>
          <p:cNvPr id="3" name="Subtitle 2"/>
          <p:cNvSpPr>
            <a:spLocks noGrp="1"/>
          </p:cNvSpPr>
          <p:nvPr>
            <p:ph type="subTitle" idx="1"/>
          </p:nvPr>
        </p:nvSpPr>
        <p:spPr/>
        <p:txBody>
          <a:bodyPr/>
          <a:lstStyle/>
          <a:p>
            <a:pPr algn="ctr"/>
            <a:r>
              <a:rPr lang="en-US" b="1" dirty="0" smtClean="0"/>
              <a:t>developing an equity lens</a:t>
            </a:r>
            <a:endParaRPr lang="en-US" b="1" dirty="0"/>
          </a:p>
        </p:txBody>
      </p:sp>
    </p:spTree>
    <p:extLst>
      <p:ext uri="{BB962C8B-B14F-4D97-AF65-F5344CB8AC3E}">
        <p14:creationId xmlns:p14="http://schemas.microsoft.com/office/powerpoint/2010/main" val="1320111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Questions</a:t>
            </a:r>
            <a:endParaRPr lang="en-US" b="1" dirty="0"/>
          </a:p>
        </p:txBody>
      </p:sp>
      <p:sp>
        <p:nvSpPr>
          <p:cNvPr id="3" name="Content Placeholder 2"/>
          <p:cNvSpPr>
            <a:spLocks noGrp="1"/>
          </p:cNvSpPr>
          <p:nvPr>
            <p:ph idx="1"/>
          </p:nvPr>
        </p:nvSpPr>
        <p:spPr/>
        <p:txBody>
          <a:bodyPr>
            <a:normAutofit/>
          </a:bodyPr>
          <a:lstStyle/>
          <a:p>
            <a:r>
              <a:rPr lang="en-US" sz="3600" dirty="0" smtClean="0"/>
              <a:t>What are your thoughts about what I shared?</a:t>
            </a:r>
          </a:p>
          <a:p>
            <a:r>
              <a:rPr lang="en-US" sz="3600" dirty="0" smtClean="0"/>
              <a:t>What do you think is a barrier that we would have to overcome to engage in this process?</a:t>
            </a:r>
          </a:p>
          <a:p>
            <a:r>
              <a:rPr lang="en-US" sz="3600" dirty="0" smtClean="0"/>
              <a:t>Other questions you may have</a:t>
            </a:r>
            <a:r>
              <a:rPr lang="mr-IN" sz="3600" dirty="0" smtClean="0"/>
              <a:t>…</a:t>
            </a:r>
            <a:endParaRPr lang="en-US" sz="3600" dirty="0"/>
          </a:p>
          <a:p>
            <a:endParaRPr lang="en-US" sz="3600" dirty="0"/>
          </a:p>
        </p:txBody>
      </p:sp>
    </p:spTree>
    <p:extLst>
      <p:ext uri="{BB962C8B-B14F-4D97-AF65-F5344CB8AC3E}">
        <p14:creationId xmlns:p14="http://schemas.microsoft.com/office/powerpoint/2010/main" val="692477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205312"/>
          </a:xfrm>
        </p:spPr>
        <p:txBody>
          <a:bodyPr/>
          <a:lstStyle/>
          <a:p>
            <a:pPr algn="ctr"/>
            <a:r>
              <a:rPr lang="en-US" b="1" dirty="0" smtClean="0"/>
              <a:t>OBJECTIVE</a:t>
            </a:r>
            <a:endParaRPr lang="en-US" b="1" dirty="0"/>
          </a:p>
        </p:txBody>
      </p:sp>
      <p:sp>
        <p:nvSpPr>
          <p:cNvPr id="3" name="Content Placeholder 2"/>
          <p:cNvSpPr>
            <a:spLocks noGrp="1"/>
          </p:cNvSpPr>
          <p:nvPr>
            <p:ph idx="1"/>
          </p:nvPr>
        </p:nvSpPr>
        <p:spPr/>
        <p:txBody>
          <a:bodyPr/>
          <a:lstStyle/>
          <a:p>
            <a:pPr algn="ctr"/>
            <a:r>
              <a:rPr lang="en-US" sz="4000" dirty="0"/>
              <a:t>By utilizing an equity lens, </a:t>
            </a:r>
            <a:r>
              <a:rPr lang="en-US" sz="4000" dirty="0" smtClean="0"/>
              <a:t>the </a:t>
            </a:r>
            <a:r>
              <a:rPr lang="en-US" sz="4000" dirty="0"/>
              <a:t>S</a:t>
            </a:r>
            <a:r>
              <a:rPr lang="en-US" sz="4000" dirty="0" smtClean="0"/>
              <a:t>chool </a:t>
            </a:r>
            <a:r>
              <a:rPr lang="en-US" sz="4000" dirty="0"/>
              <a:t>B</a:t>
            </a:r>
            <a:r>
              <a:rPr lang="en-US" sz="4000" dirty="0" smtClean="0"/>
              <a:t>oard </a:t>
            </a:r>
            <a:r>
              <a:rPr lang="en-US" sz="4000" dirty="0"/>
              <a:t>aims to (a) provide a common vocabulary and protocol for evaluating policies, programs, practices and decisions for equity and (b) produce policies, programs, practices which result in more equitable outcomes. </a:t>
            </a:r>
          </a:p>
          <a:p>
            <a:endParaRPr lang="en-US" dirty="0"/>
          </a:p>
        </p:txBody>
      </p:sp>
    </p:spTree>
    <p:extLst>
      <p:ext uri="{BB962C8B-B14F-4D97-AF65-F5344CB8AC3E}">
        <p14:creationId xmlns:p14="http://schemas.microsoft.com/office/powerpoint/2010/main" val="1429017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784208"/>
          </a:xfrm>
        </p:spPr>
        <p:txBody>
          <a:bodyPr/>
          <a:lstStyle/>
          <a:p>
            <a:pPr algn="ctr"/>
            <a:r>
              <a:rPr lang="en-US" dirty="0" smtClean="0"/>
              <a:t>Equality versus Equity</a:t>
            </a:r>
            <a:endParaRPr lang="en-US" dirty="0"/>
          </a:p>
        </p:txBody>
      </p:sp>
      <p:pic>
        <p:nvPicPr>
          <p:cNvPr id="4" name="Content Placeholder 3"/>
          <p:cNvPicPr>
            <a:picLocks noGrp="1" noChangeAspect="1"/>
          </p:cNvPicPr>
          <p:nvPr>
            <p:ph idx="1"/>
          </p:nvPr>
        </p:nvPicPr>
        <p:blipFill>
          <a:blip r:embed="rId3"/>
          <a:stretch>
            <a:fillRect/>
          </a:stretch>
        </p:blipFill>
        <p:spPr>
          <a:xfrm>
            <a:off x="1097280" y="1215189"/>
            <a:ext cx="10320688" cy="4649036"/>
          </a:xfrm>
          <a:prstGeom prst="rect">
            <a:avLst/>
          </a:prstGeom>
        </p:spPr>
      </p:pic>
    </p:spTree>
    <p:extLst>
      <p:ext uri="{BB962C8B-B14F-4D97-AF65-F5344CB8AC3E}">
        <p14:creationId xmlns:p14="http://schemas.microsoft.com/office/powerpoint/2010/main" val="428576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96253"/>
            <a:ext cx="10058400" cy="938463"/>
          </a:xfrm>
        </p:spPr>
        <p:txBody>
          <a:bodyPr/>
          <a:lstStyle/>
          <a:p>
            <a:pPr algn="ctr"/>
            <a:r>
              <a:rPr lang="en-US" b="1" dirty="0" smtClean="0"/>
              <a:t>What Is Required?</a:t>
            </a:r>
            <a:endParaRPr lang="en-US" b="1" dirty="0"/>
          </a:p>
        </p:txBody>
      </p:sp>
      <p:sp>
        <p:nvSpPr>
          <p:cNvPr id="3" name="Content Placeholder 2"/>
          <p:cNvSpPr>
            <a:spLocks noGrp="1"/>
          </p:cNvSpPr>
          <p:nvPr>
            <p:ph sz="half" idx="1"/>
          </p:nvPr>
        </p:nvSpPr>
        <p:spPr>
          <a:xfrm>
            <a:off x="1097279" y="1203157"/>
            <a:ext cx="4937760" cy="4896853"/>
          </a:xfrm>
        </p:spPr>
        <p:txBody>
          <a:bodyPr/>
          <a:lstStyle/>
          <a:p>
            <a:r>
              <a:rPr lang="en-US" sz="4000" dirty="0" smtClean="0"/>
              <a:t>Trust and I</a:t>
            </a:r>
          </a:p>
          <a:p>
            <a:r>
              <a:rPr lang="en-US" sz="4000" dirty="0" smtClean="0"/>
              <a:t> </a:t>
            </a:r>
          </a:p>
          <a:p>
            <a:endParaRPr lang="en-US" sz="4000" dirty="0"/>
          </a:p>
          <a:p>
            <a:endParaRPr lang="en-US" sz="4000" dirty="0" smtClean="0"/>
          </a:p>
          <a:p>
            <a:endParaRPr lang="en-US" sz="4000" dirty="0" smtClean="0"/>
          </a:p>
          <a:p>
            <a:endParaRPr lang="en-US" dirty="0"/>
          </a:p>
        </p:txBody>
      </p:sp>
      <p:sp>
        <p:nvSpPr>
          <p:cNvPr id="4" name="Content Placeholder 3"/>
          <p:cNvSpPr>
            <a:spLocks noGrp="1"/>
          </p:cNvSpPr>
          <p:nvPr>
            <p:ph sz="half" idx="2"/>
          </p:nvPr>
        </p:nvSpPr>
        <p:spPr>
          <a:xfrm>
            <a:off x="6217920" y="1203158"/>
            <a:ext cx="4937760" cy="4665937"/>
          </a:xfrm>
        </p:spPr>
        <p:txBody>
          <a:bodyPr>
            <a:normAutofit/>
          </a:bodyPr>
          <a:lstStyle/>
          <a:p>
            <a:endParaRPr lang="en-US" sz="4000" dirty="0" smtClean="0"/>
          </a:p>
          <a:p>
            <a:r>
              <a:rPr lang="en-US" sz="4000" dirty="0" smtClean="0"/>
              <a:t> </a:t>
            </a:r>
          </a:p>
          <a:p>
            <a:endParaRPr lang="en-US" sz="4000" dirty="0"/>
          </a:p>
        </p:txBody>
      </p:sp>
      <p:pic>
        <p:nvPicPr>
          <p:cNvPr id="7" name="Picture 6"/>
          <p:cNvPicPr>
            <a:picLocks noChangeAspect="1"/>
          </p:cNvPicPr>
          <p:nvPr/>
        </p:nvPicPr>
        <p:blipFill>
          <a:blip r:embed="rId2"/>
          <a:stretch>
            <a:fillRect/>
          </a:stretch>
        </p:blipFill>
        <p:spPr>
          <a:xfrm>
            <a:off x="1191125" y="1203158"/>
            <a:ext cx="4843913" cy="1407695"/>
          </a:xfrm>
          <a:prstGeom prst="rect">
            <a:avLst/>
          </a:prstGeom>
        </p:spPr>
      </p:pic>
      <p:pic>
        <p:nvPicPr>
          <p:cNvPr id="8" name="Picture 7"/>
          <p:cNvPicPr>
            <a:picLocks noChangeAspect="1"/>
          </p:cNvPicPr>
          <p:nvPr/>
        </p:nvPicPr>
        <p:blipFill>
          <a:blip r:embed="rId3"/>
          <a:stretch>
            <a:fillRect/>
          </a:stretch>
        </p:blipFill>
        <p:spPr>
          <a:xfrm>
            <a:off x="1191126" y="2935704"/>
            <a:ext cx="4843912" cy="1503949"/>
          </a:xfrm>
          <a:prstGeom prst="rect">
            <a:avLst/>
          </a:prstGeom>
        </p:spPr>
      </p:pic>
      <p:pic>
        <p:nvPicPr>
          <p:cNvPr id="9" name="Picture 8"/>
          <p:cNvPicPr>
            <a:picLocks noChangeAspect="1"/>
          </p:cNvPicPr>
          <p:nvPr/>
        </p:nvPicPr>
        <p:blipFill>
          <a:blip r:embed="rId4"/>
          <a:stretch>
            <a:fillRect/>
          </a:stretch>
        </p:blipFill>
        <p:spPr>
          <a:xfrm>
            <a:off x="1097279" y="4843440"/>
            <a:ext cx="4937759" cy="1314412"/>
          </a:xfrm>
          <a:prstGeom prst="rect">
            <a:avLst/>
          </a:prstGeom>
        </p:spPr>
      </p:pic>
      <p:pic>
        <p:nvPicPr>
          <p:cNvPr id="10" name="Picture 9"/>
          <p:cNvPicPr>
            <a:picLocks noChangeAspect="1"/>
          </p:cNvPicPr>
          <p:nvPr/>
        </p:nvPicPr>
        <p:blipFill>
          <a:blip r:embed="rId5"/>
          <a:stretch>
            <a:fillRect/>
          </a:stretch>
        </p:blipFill>
        <p:spPr>
          <a:xfrm>
            <a:off x="6388768" y="1203157"/>
            <a:ext cx="4766912" cy="2225844"/>
          </a:xfrm>
          <a:prstGeom prst="rect">
            <a:avLst/>
          </a:prstGeom>
        </p:spPr>
      </p:pic>
      <p:pic>
        <p:nvPicPr>
          <p:cNvPr id="11" name="Picture 10"/>
          <p:cNvPicPr>
            <a:picLocks noChangeAspect="1"/>
          </p:cNvPicPr>
          <p:nvPr/>
        </p:nvPicPr>
        <p:blipFill>
          <a:blip r:embed="rId6"/>
          <a:stretch>
            <a:fillRect/>
          </a:stretch>
        </p:blipFill>
        <p:spPr>
          <a:xfrm>
            <a:off x="6388768" y="3729788"/>
            <a:ext cx="4766912" cy="2139307"/>
          </a:xfrm>
          <a:prstGeom prst="rect">
            <a:avLst/>
          </a:prstGeom>
        </p:spPr>
      </p:pic>
    </p:spTree>
    <p:extLst>
      <p:ext uri="{BB962C8B-B14F-4D97-AF65-F5344CB8AC3E}">
        <p14:creationId xmlns:p14="http://schemas.microsoft.com/office/powerpoint/2010/main" val="1716970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What Should the Leadership Team Do?</a:t>
            </a:r>
            <a:endParaRPr lang="en-US" b="1" dirty="0"/>
          </a:p>
        </p:txBody>
      </p:sp>
      <p:sp>
        <p:nvSpPr>
          <p:cNvPr id="3" name="Content Placeholder 2"/>
          <p:cNvSpPr>
            <a:spLocks noGrp="1"/>
          </p:cNvSpPr>
          <p:nvPr>
            <p:ph idx="1"/>
          </p:nvPr>
        </p:nvSpPr>
        <p:spPr/>
        <p:txBody>
          <a:bodyPr>
            <a:normAutofit/>
          </a:bodyPr>
          <a:lstStyle/>
          <a:p>
            <a:r>
              <a:rPr lang="en-US" sz="4000" dirty="0" smtClean="0"/>
              <a:t>Look at the data</a:t>
            </a:r>
          </a:p>
          <a:p>
            <a:r>
              <a:rPr lang="en-US" sz="4000" dirty="0" smtClean="0"/>
              <a:t>Identify what the data reveals</a:t>
            </a:r>
          </a:p>
          <a:p>
            <a:endParaRPr lang="en-US" sz="4000" dirty="0"/>
          </a:p>
        </p:txBody>
      </p:sp>
      <p:pic>
        <p:nvPicPr>
          <p:cNvPr id="4" name="Picture 3"/>
          <p:cNvPicPr>
            <a:picLocks noChangeAspect="1"/>
          </p:cNvPicPr>
          <p:nvPr/>
        </p:nvPicPr>
        <p:blipFill>
          <a:blip r:embed="rId2"/>
          <a:stretch>
            <a:fillRect/>
          </a:stretch>
        </p:blipFill>
        <p:spPr>
          <a:xfrm>
            <a:off x="1097280" y="3248526"/>
            <a:ext cx="10058400" cy="2923674"/>
          </a:xfrm>
          <a:prstGeom prst="rect">
            <a:avLst/>
          </a:prstGeom>
        </p:spPr>
      </p:pic>
    </p:spTree>
    <p:extLst>
      <p:ext uri="{BB962C8B-B14F-4D97-AF65-F5344CB8AC3E}">
        <p14:creationId xmlns:p14="http://schemas.microsoft.com/office/powerpoint/2010/main" val="353462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49692"/>
          </a:xfrm>
        </p:spPr>
        <p:txBody>
          <a:bodyPr/>
          <a:lstStyle/>
          <a:p>
            <a:pPr algn="ctr"/>
            <a:r>
              <a:rPr lang="en-US" b="1" dirty="0" smtClean="0"/>
              <a:t>Where to Look for Disparities</a:t>
            </a:r>
            <a:br>
              <a:rPr lang="en-US" b="1" dirty="0" smtClean="0"/>
            </a:br>
            <a:endParaRPr lang="en-US" b="1" dirty="0"/>
          </a:p>
        </p:txBody>
      </p:sp>
      <p:sp>
        <p:nvSpPr>
          <p:cNvPr id="3" name="Content Placeholder 2"/>
          <p:cNvSpPr>
            <a:spLocks noGrp="1"/>
          </p:cNvSpPr>
          <p:nvPr>
            <p:ph idx="1"/>
          </p:nvPr>
        </p:nvSpPr>
        <p:spPr>
          <a:xfrm>
            <a:off x="1097280" y="1636295"/>
            <a:ext cx="10058400" cy="4331367"/>
          </a:xfrm>
        </p:spPr>
        <p:txBody>
          <a:bodyPr>
            <a:noAutofit/>
          </a:bodyPr>
          <a:lstStyle/>
          <a:p>
            <a:r>
              <a:rPr lang="en-US" sz="3600" dirty="0" smtClean="0"/>
              <a:t>*</a:t>
            </a:r>
            <a:r>
              <a:rPr lang="en-US" sz="3600" b="1" dirty="0" smtClean="0"/>
              <a:t>Special education (glaring need across districts)</a:t>
            </a:r>
          </a:p>
          <a:p>
            <a:r>
              <a:rPr lang="en-US" sz="3600" dirty="0" smtClean="0"/>
              <a:t>Discipline</a:t>
            </a:r>
          </a:p>
          <a:p>
            <a:r>
              <a:rPr lang="en-US" sz="3600" dirty="0" smtClean="0"/>
              <a:t>Access to rigorous coursework</a:t>
            </a:r>
          </a:p>
          <a:p>
            <a:r>
              <a:rPr lang="en-US" sz="3600" dirty="0" smtClean="0"/>
              <a:t>Attendance</a:t>
            </a:r>
          </a:p>
          <a:p>
            <a:r>
              <a:rPr lang="en-US" sz="3600" dirty="0" smtClean="0"/>
              <a:t>Graduation</a:t>
            </a:r>
          </a:p>
          <a:p>
            <a:r>
              <a:rPr lang="en-US" sz="3600" dirty="0" smtClean="0"/>
              <a:t>Course failures in 9</a:t>
            </a:r>
            <a:r>
              <a:rPr lang="en-US" sz="3600" baseline="30000" dirty="0" smtClean="0"/>
              <a:t>th</a:t>
            </a:r>
            <a:r>
              <a:rPr lang="en-US" sz="3600" dirty="0" smtClean="0"/>
              <a:t> grade</a:t>
            </a:r>
          </a:p>
          <a:p>
            <a:endParaRPr lang="en-US" sz="4000" dirty="0"/>
          </a:p>
        </p:txBody>
      </p:sp>
    </p:spTree>
    <p:extLst>
      <p:ext uri="{BB962C8B-B14F-4D97-AF65-F5344CB8AC3E}">
        <p14:creationId xmlns:p14="http://schemas.microsoft.com/office/powerpoint/2010/main" val="1589045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86612"/>
          </a:xfrm>
        </p:spPr>
        <p:txBody>
          <a:bodyPr/>
          <a:lstStyle/>
          <a:p>
            <a:pPr algn="ctr"/>
            <a:r>
              <a:rPr lang="en-US" b="1" dirty="0" smtClean="0"/>
              <a:t>Questions to Consider </a:t>
            </a:r>
            <a:endParaRPr lang="en-US" b="1" dirty="0"/>
          </a:p>
        </p:txBody>
      </p:sp>
      <p:sp>
        <p:nvSpPr>
          <p:cNvPr id="3" name="Content Placeholder 2"/>
          <p:cNvSpPr>
            <a:spLocks noGrp="1"/>
          </p:cNvSpPr>
          <p:nvPr>
            <p:ph sz="half" idx="1"/>
          </p:nvPr>
        </p:nvSpPr>
        <p:spPr>
          <a:xfrm>
            <a:off x="1097279" y="1845734"/>
            <a:ext cx="4937760" cy="4381446"/>
          </a:xfrm>
        </p:spPr>
        <p:txBody>
          <a:bodyPr>
            <a:noAutofit/>
          </a:bodyPr>
          <a:lstStyle/>
          <a:p>
            <a:r>
              <a:rPr lang="en-US" sz="3600" dirty="0" smtClean="0"/>
              <a:t>How </a:t>
            </a:r>
            <a:r>
              <a:rPr lang="en-US" sz="3600" dirty="0"/>
              <a:t>prepared are </a:t>
            </a:r>
            <a:r>
              <a:rPr lang="en-US" sz="3600" dirty="0" smtClean="0"/>
              <a:t>we </a:t>
            </a:r>
            <a:r>
              <a:rPr lang="en-US" sz="3600" dirty="0"/>
              <a:t>to address the equity </a:t>
            </a:r>
            <a:r>
              <a:rPr lang="en-US" sz="3600" dirty="0" smtClean="0"/>
              <a:t>challenge?</a:t>
            </a:r>
          </a:p>
          <a:p>
            <a:r>
              <a:rPr lang="en-US" sz="3600" dirty="0" smtClean="0"/>
              <a:t>Do we have the right tools, metrics, and interventions to track our progress in educational equity?</a:t>
            </a:r>
            <a:endParaRPr lang="en-US" sz="3600" dirty="0"/>
          </a:p>
        </p:txBody>
      </p:sp>
      <p:sp>
        <p:nvSpPr>
          <p:cNvPr id="4" name="Content Placeholder 3"/>
          <p:cNvSpPr>
            <a:spLocks noGrp="1"/>
          </p:cNvSpPr>
          <p:nvPr>
            <p:ph sz="half" idx="2"/>
          </p:nvPr>
        </p:nvSpPr>
        <p:spPr>
          <a:xfrm>
            <a:off x="6217920" y="1845734"/>
            <a:ext cx="4937760" cy="4381445"/>
          </a:xfrm>
        </p:spPr>
        <p:txBody>
          <a:bodyPr>
            <a:noAutofit/>
          </a:bodyPr>
          <a:lstStyle/>
          <a:p>
            <a:r>
              <a:rPr lang="en-US" sz="3600" dirty="0"/>
              <a:t>What do we know about our effectiveness in closing </a:t>
            </a:r>
            <a:r>
              <a:rPr lang="en-US" sz="3600" dirty="0" smtClean="0"/>
              <a:t>disparities?</a:t>
            </a:r>
          </a:p>
          <a:p>
            <a:r>
              <a:rPr lang="en-US" sz="3600" dirty="0" smtClean="0"/>
              <a:t>What best practices can we apply and replicate to address the existing needs?</a:t>
            </a:r>
            <a:endParaRPr lang="en-US" sz="3600" dirty="0"/>
          </a:p>
        </p:txBody>
      </p:sp>
    </p:spTree>
    <p:extLst>
      <p:ext uri="{BB962C8B-B14F-4D97-AF65-F5344CB8AC3E}">
        <p14:creationId xmlns:p14="http://schemas.microsoft.com/office/powerpoint/2010/main" val="1609962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044486"/>
          </a:xfrm>
        </p:spPr>
        <p:txBody>
          <a:bodyPr/>
          <a:lstStyle/>
          <a:p>
            <a:pPr algn="ctr"/>
            <a:r>
              <a:rPr lang="en-US" b="1" dirty="0" smtClean="0"/>
              <a:t>Reflection</a:t>
            </a:r>
            <a:endParaRPr lang="en-US" b="1" dirty="0"/>
          </a:p>
        </p:txBody>
      </p:sp>
      <p:sp>
        <p:nvSpPr>
          <p:cNvPr id="3" name="Text Placeholder 2"/>
          <p:cNvSpPr>
            <a:spLocks noGrp="1"/>
          </p:cNvSpPr>
          <p:nvPr>
            <p:ph type="body" idx="1"/>
          </p:nvPr>
        </p:nvSpPr>
        <p:spPr>
          <a:xfrm>
            <a:off x="1097280" y="1516284"/>
            <a:ext cx="4937760" cy="1066050"/>
          </a:xfrm>
        </p:spPr>
        <p:txBody>
          <a:bodyPr>
            <a:normAutofit/>
          </a:bodyPr>
          <a:lstStyle/>
          <a:p>
            <a:pPr algn="ctr"/>
            <a:r>
              <a:rPr lang="en-US" sz="3600" dirty="0" smtClean="0"/>
              <a:t>Making Meaning</a:t>
            </a:r>
            <a:endParaRPr lang="en-US" sz="3600" dirty="0"/>
          </a:p>
        </p:txBody>
      </p:sp>
      <p:sp>
        <p:nvSpPr>
          <p:cNvPr id="4" name="Content Placeholder 3"/>
          <p:cNvSpPr>
            <a:spLocks noGrp="1"/>
          </p:cNvSpPr>
          <p:nvPr>
            <p:ph sz="half" idx="2"/>
          </p:nvPr>
        </p:nvSpPr>
        <p:spPr/>
        <p:txBody>
          <a:bodyPr>
            <a:normAutofit/>
          </a:bodyPr>
          <a:lstStyle/>
          <a:p>
            <a:r>
              <a:rPr lang="en-US" sz="3600" dirty="0" smtClean="0"/>
              <a:t>Key Ideas</a:t>
            </a:r>
          </a:p>
          <a:p>
            <a:r>
              <a:rPr lang="en-US" sz="3600" dirty="0" smtClean="0"/>
              <a:t>Implications</a:t>
            </a:r>
          </a:p>
          <a:p>
            <a:r>
              <a:rPr lang="en-US" sz="3600" dirty="0" smtClean="0"/>
              <a:t>Questions and Issues</a:t>
            </a:r>
            <a:endParaRPr lang="en-US" sz="3600" dirty="0"/>
          </a:p>
        </p:txBody>
      </p:sp>
      <p:sp>
        <p:nvSpPr>
          <p:cNvPr id="5" name="Text Placeholder 4"/>
          <p:cNvSpPr>
            <a:spLocks noGrp="1"/>
          </p:cNvSpPr>
          <p:nvPr>
            <p:ph type="body" sz="quarter" idx="3"/>
          </p:nvPr>
        </p:nvSpPr>
        <p:spPr/>
        <p:txBody>
          <a:bodyPr>
            <a:normAutofit/>
          </a:bodyPr>
          <a:lstStyle/>
          <a:p>
            <a:pPr algn="ctr"/>
            <a:r>
              <a:rPr lang="en-US" sz="3600" dirty="0" smtClean="0"/>
              <a:t>Next Steps</a:t>
            </a:r>
            <a:endParaRPr lang="en-US" sz="3600" dirty="0"/>
          </a:p>
        </p:txBody>
      </p:sp>
      <p:sp>
        <p:nvSpPr>
          <p:cNvPr id="6" name="Content Placeholder 5"/>
          <p:cNvSpPr>
            <a:spLocks noGrp="1"/>
          </p:cNvSpPr>
          <p:nvPr>
            <p:ph sz="quarter" idx="4"/>
          </p:nvPr>
        </p:nvSpPr>
        <p:spPr/>
        <p:txBody>
          <a:bodyPr>
            <a:normAutofit/>
          </a:bodyPr>
          <a:lstStyle/>
          <a:p>
            <a:r>
              <a:rPr lang="en-US" sz="3600" dirty="0" smtClean="0"/>
              <a:t>Who? (ex. </a:t>
            </a:r>
            <a:r>
              <a:rPr lang="en-US" sz="3600" dirty="0"/>
              <a:t>w</a:t>
            </a:r>
            <a:r>
              <a:rPr lang="en-US" sz="3600" dirty="0" smtClean="0"/>
              <a:t>ith students create study sessions, develop a club)</a:t>
            </a:r>
          </a:p>
          <a:p>
            <a:r>
              <a:rPr lang="en-US" sz="3600" dirty="0" smtClean="0"/>
              <a:t>Does what? </a:t>
            </a:r>
          </a:p>
          <a:p>
            <a:r>
              <a:rPr lang="en-US" sz="3600" dirty="0" smtClean="0"/>
              <a:t>By when?</a:t>
            </a:r>
          </a:p>
          <a:p>
            <a:endParaRPr lang="en-US" sz="3600" dirty="0" smtClean="0"/>
          </a:p>
        </p:txBody>
      </p:sp>
    </p:spTree>
    <p:extLst>
      <p:ext uri="{BB962C8B-B14F-4D97-AF65-F5344CB8AC3E}">
        <p14:creationId xmlns:p14="http://schemas.microsoft.com/office/powerpoint/2010/main" val="121120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45427"/>
          </a:xfrm>
        </p:spPr>
        <p:txBody>
          <a:bodyPr/>
          <a:lstStyle/>
          <a:p>
            <a:pPr algn="ctr"/>
            <a:r>
              <a:rPr lang="en-US" b="1" dirty="0" smtClean="0"/>
              <a:t>Enacting Equity Policy </a:t>
            </a:r>
            <a:endParaRPr lang="en-US" b="1" dirty="0"/>
          </a:p>
        </p:txBody>
      </p:sp>
      <p:sp>
        <p:nvSpPr>
          <p:cNvPr id="3" name="Content Placeholder 2"/>
          <p:cNvSpPr>
            <a:spLocks noGrp="1"/>
          </p:cNvSpPr>
          <p:nvPr>
            <p:ph idx="1"/>
          </p:nvPr>
        </p:nvSpPr>
        <p:spPr/>
        <p:txBody>
          <a:bodyPr>
            <a:normAutofit/>
          </a:bodyPr>
          <a:lstStyle/>
          <a:p>
            <a:r>
              <a:rPr lang="en-US" sz="3600" dirty="0" smtClean="0"/>
              <a:t>Formally adopt policy</a:t>
            </a:r>
          </a:p>
          <a:p>
            <a:r>
              <a:rPr lang="en-US" sz="3600" dirty="0" smtClean="0"/>
              <a:t>Develop procedures</a:t>
            </a:r>
          </a:p>
          <a:p>
            <a:r>
              <a:rPr lang="en-US" sz="3600" dirty="0" smtClean="0"/>
              <a:t>Incorporate strategic plan</a:t>
            </a:r>
          </a:p>
          <a:p>
            <a:r>
              <a:rPr lang="en-US" sz="3600" dirty="0" smtClean="0"/>
              <a:t>Allocate resources to implement procedures</a:t>
            </a:r>
          </a:p>
          <a:p>
            <a:r>
              <a:rPr lang="en-US" sz="3600" dirty="0"/>
              <a:t>Develop a plan and schedule to monitor progress of implementation </a:t>
            </a:r>
          </a:p>
          <a:p>
            <a:endParaRPr lang="en-US" sz="3600" dirty="0"/>
          </a:p>
        </p:txBody>
      </p:sp>
    </p:spTree>
    <p:extLst>
      <p:ext uri="{BB962C8B-B14F-4D97-AF65-F5344CB8AC3E}">
        <p14:creationId xmlns:p14="http://schemas.microsoft.com/office/powerpoint/2010/main" val="994878492"/>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143</TotalTime>
  <Words>316</Words>
  <Application>Microsoft Macintosh PowerPoint</Application>
  <PresentationFormat>Widescreen</PresentationFormat>
  <Paragraphs>50</Paragraphs>
  <Slides>10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Calibri</vt:lpstr>
      <vt:lpstr>Calibri Light</vt:lpstr>
      <vt:lpstr>Mangal</vt:lpstr>
      <vt:lpstr>Retrospect</vt:lpstr>
      <vt:lpstr>Equity Policy</vt:lpstr>
      <vt:lpstr>OBJECTIVE</vt:lpstr>
      <vt:lpstr>Equality versus Equity</vt:lpstr>
      <vt:lpstr>What Is Required?</vt:lpstr>
      <vt:lpstr>What Should the Leadership Team Do?</vt:lpstr>
      <vt:lpstr>Where to Look for Disparities </vt:lpstr>
      <vt:lpstr>Questions to Consider </vt:lpstr>
      <vt:lpstr>Reflection</vt:lpstr>
      <vt:lpstr>Enacting Equity Policy </vt:lpstr>
      <vt:lpstr>Questions</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Equity Policy</dc:title>
  <dc:creator>Microsoft Office User</dc:creator>
  <cp:lastModifiedBy>Microsoft Office User</cp:lastModifiedBy>
  <cp:revision>18</cp:revision>
  <dcterms:created xsi:type="dcterms:W3CDTF">2017-10-09T14:57:32Z</dcterms:created>
  <dcterms:modified xsi:type="dcterms:W3CDTF">2018-06-17T15:24:19Z</dcterms:modified>
</cp:coreProperties>
</file>