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3868"/>
    <p:restoredTop sz="94715"/>
  </p:normalViewPr>
  <p:slideViewPr>
    <p:cSldViewPr snapToGrid="0">
      <p:cViewPr varScale="1">
        <p:scale>
          <a:sx n="162" d="100"/>
          <a:sy n="162" d="100"/>
        </p:scale>
        <p:origin x="30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62868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Relationship Id="rId3" Type="http://schemas.openxmlformats.org/officeDocument/2006/relationships/hyperlink" Target="https://www.youtube.com/watch?v=HC78HQbnmgI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771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0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3760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8182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encourage you to jot down a few of these strategies as you will need them later in the presentation.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4476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9278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jot down a few of these strategies as well.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91615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02184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write down a few of these strategies.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67839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47599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pay close attention to the practices, the school’s system of behavior support and the decision-making process.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https://www.youtube.com/watch?v=HC78HQbnmgI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922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1785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6712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4690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4586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323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7086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994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are: (Self-Awareness) How would you feel if you got all A’s on your report card? (Responsible Decision-Making) How do you respond when someone makes you mad? (Relationship Skills) How do you respond when someone does something kind for you? Do you offer to help your peers?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1653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476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2662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448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173524"/>
            <a:ext cx="7136700" cy="160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Tiered Interventions to Decrease Problem Behaviors</a:t>
            </a:r>
            <a:endParaRPr sz="4800"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996225"/>
            <a:ext cx="4870500" cy="6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The Framework</a:t>
            </a:r>
            <a:endParaRPr sz="3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Multi-Tiered Behavioral Intervention Framework</a:t>
            </a:r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 multi-tiered behavioral intervention framework known as Positive Behavior Interventions and Supports (PBIS) is used to address the continuum of behavior, conduct and climate needs present in schools</a:t>
            </a:r>
            <a:endParaRPr sz="2400">
              <a:solidFill>
                <a:srgbClr val="66666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66666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1725" y="3183475"/>
            <a:ext cx="5480550" cy="166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199750"/>
            <a:ext cx="8520600" cy="6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Multi-Tiered Approach</a:t>
            </a: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923825"/>
            <a:ext cx="8520600" cy="3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ctr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multi-tiered approach is guided by universal, targeted and intensive level interventions</a:t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4638" y="1730000"/>
            <a:ext cx="6154725" cy="313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237200"/>
            <a:ext cx="8520600" cy="9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Universal Interventions: Tier I</a:t>
            </a:r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Universal Interventions are designed to establish a positive and proactive school climate that guides how staff and students are to conduct themselves.</a:t>
            </a:r>
            <a:endParaRPr sz="18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body" idx="2"/>
          </p:nvPr>
        </p:nvSpPr>
        <p:spPr>
          <a:xfrm>
            <a:off x="4832400" y="1266200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5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As a systems level preventative intervention, Universal Interventions work for approximately 80-90% of students in the school and most often result in decreased disciplinary referrals.</a:t>
            </a:r>
            <a:endParaRPr sz="18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Universal Strategies: Tier I </a:t>
            </a: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Data-based decision making</a:t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Develop a simple set of behavioral expectations</a:t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Teaching behavioral expectations</a:t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Use an incentive program</a:t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Positive reinforcement-Acknowledge appropriate behavior</a:t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Active supervision and monitoring</a:t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Effective academic support</a:t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Effective classroom management</a:t>
            </a:r>
            <a:endParaRPr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800"/>
              </a:spcBef>
              <a:spcAft>
                <a:spcPts val="0"/>
              </a:spcAft>
              <a:buNone/>
            </a:pPr>
            <a:endParaRPr>
              <a:solidFill>
                <a:srgbClr val="4951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800"/>
              </a:spcBef>
              <a:spcAft>
                <a:spcPts val="160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Targeted Interventions: Tier II</a:t>
            </a: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Targeted interventions establish a process for developing function-based interventions for students beginning to display repeated behavior patterns.</a:t>
            </a:r>
            <a:endParaRPr sz="18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Tier II interventions address 5-15% of behavior challenges</a:t>
            </a:r>
            <a:endParaRPr sz="1800">
              <a:solidFill>
                <a:srgbClr val="66666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They are group interventions that target students at-risk of displaying challenging behavior problems</a:t>
            </a:r>
            <a:endParaRPr sz="1800">
              <a:solidFill>
                <a:srgbClr val="66666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Designed to be quickly accessed, highly-efficient, flexible</a:t>
            </a:r>
            <a:endParaRPr sz="1800">
              <a:solidFill>
                <a:srgbClr val="66666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Student cohort identified by SST team</a:t>
            </a:r>
            <a:endParaRPr sz="1800">
              <a:solidFill>
                <a:srgbClr val="66666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Targeted Interventions</a:t>
            </a:r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Small group counseling/social skill development with social worker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Structured reinforcement systems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Mentor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Check-In/Check-Out system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 Room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skills classes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Positive self talk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Explicit teaching of replacement behavior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Intensive Interventions: Tier III</a:t>
            </a: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Intensive interventions establish a function-based process for developing comprehensive I&amp;RS Pupil Action Plans for students who have significant behavioral support needs.</a:t>
            </a:r>
            <a:endParaRPr sz="18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Characterized by a function-based information gathering process, intensive interventions are designed to provide 1-5% of identified students with individualized function-based interventions</a:t>
            </a:r>
            <a:endParaRPr sz="1800">
              <a:solidFill>
                <a:srgbClr val="666666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Interventions are implemented across the school day</a:t>
            </a:r>
            <a:endParaRPr sz="18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Intensive Interventions</a:t>
            </a:r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311700" y="1398225"/>
            <a:ext cx="8520600" cy="33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Development of a Pupil Action Plan 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Individual counseling/social skill development with social worker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Structured reinforcement systems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Mentor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Check-In/Check-Out system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 Room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skills classes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Positive self talk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Explicit teaching of replacement behavior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11700" y="387000"/>
            <a:ext cx="8520600" cy="6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>
                <a:solidFill>
                  <a:srgbClr val="FF5722"/>
                </a:solidFill>
                <a:latin typeface="Alfa Slab One"/>
                <a:ea typeface="Alfa Slab One"/>
                <a:cs typeface="Alfa Slab One"/>
                <a:sym typeface="Alfa Slab One"/>
              </a:rPr>
              <a:t>Activity: Tiered Interventions</a:t>
            </a: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11700" y="1061150"/>
            <a:ext cx="8520600" cy="384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Let’s count off up to 4</a:t>
            </a:r>
            <a:endParaRPr sz="24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Respond to the following questions: </a:t>
            </a:r>
            <a:r>
              <a:rPr lang="en" sz="2400" b="1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What strategies can you turn-key immediately to promote positive behavior? Why did the group choose these strategies?</a:t>
            </a:r>
            <a:endParaRPr sz="2400" b="1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You will have 5 minutes to complete the activity</a:t>
            </a:r>
            <a:endParaRPr sz="24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Brainstorm with group</a:t>
            </a:r>
            <a:endParaRPr sz="24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Jot down 2-3 strategies on the chart paper to support your answer</a:t>
            </a:r>
            <a:endParaRPr sz="24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Please select one person to report out</a:t>
            </a:r>
            <a:endParaRPr sz="24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 u="sng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Video: Supporting Behavioral Needs</a:t>
            </a:r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/>
              <a:t>A Multi-Tiered Approach</a:t>
            </a:r>
            <a:endParaRPr sz="2400" b="1"/>
          </a:p>
        </p:txBody>
      </p:sp>
      <p:pic>
        <p:nvPicPr>
          <p:cNvPr id="200" name="Shape 2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7550" y="2225525"/>
            <a:ext cx="6008899" cy="23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>
                <a:solidFill>
                  <a:srgbClr val="FF5722"/>
                </a:solidFill>
                <a:latin typeface="Alfa Slab One"/>
                <a:ea typeface="Alfa Slab One"/>
                <a:cs typeface="Alfa Slab One"/>
                <a:sym typeface="Alfa Slab One"/>
              </a:rPr>
              <a:t>Agenda</a:t>
            </a:r>
            <a:endParaRPr sz="3000" b="0">
              <a:solidFill>
                <a:srgbClr val="FF5722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649175"/>
            <a:ext cx="8520600" cy="39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b="1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Icebreaker: This or That?</a:t>
            </a:r>
            <a:endParaRPr b="1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  <a:endParaRPr b="1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Student </a:t>
            </a:r>
            <a:r>
              <a:rPr lang="en" b="1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Supports- Focus Areas</a:t>
            </a:r>
            <a:endParaRPr b="1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Problematic Behaviors, Real Cost of Problematic Behaviors</a:t>
            </a:r>
            <a:endParaRPr b="1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Multi-Tiered Behavioral Intervention Framework</a:t>
            </a:r>
            <a:endParaRPr b="1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Tiers I, II and III: Interventions and Strategies</a:t>
            </a:r>
            <a:endParaRPr b="1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Activity: Tiered Interventions </a:t>
            </a:r>
            <a:endParaRPr b="1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Video and Reflection</a:t>
            </a:r>
            <a:endParaRPr b="1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Closing and Questions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11700" y="532200"/>
            <a:ext cx="8520600" cy="77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Reflection: Supporting Behavioral Needs</a:t>
            </a:r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311700" y="1606250"/>
            <a:ext cx="8520600" cy="29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Big Idea: </a:t>
            </a:r>
            <a:r>
              <a:rPr lang="en" b="1" u="sng"/>
              <a:t>How did this school community promote a positive climate and culture?</a:t>
            </a:r>
            <a:endParaRPr b="1" u="sng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Identify 2 practices from the video that promote positive behavior. 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did you notice about the school’s system of behavior support?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were the decisions made?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90250" y="406400"/>
            <a:ext cx="5613600" cy="45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Key Takeaways and Considerations</a:t>
            </a:r>
            <a:endParaRPr sz="3000" b="1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" sz="3000"/>
              <a:t>Implement strategies that work across Tiers I, II and III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" sz="3000"/>
              <a:t>Tier II: Consider self-regulation, conflict-resolution as focus areas for groups</a:t>
            </a:r>
            <a:endParaRPr sz="3000"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" sz="3000"/>
              <a:t>Remember the connection to promote a positive school culture and climate</a:t>
            </a:r>
            <a:endParaRPr sz="3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 &amp;A</a:t>
            </a:r>
            <a:endParaRPr/>
          </a:p>
        </p:txBody>
      </p:sp>
      <p:pic>
        <p:nvPicPr>
          <p:cNvPr id="217" name="Shape 2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5025" y="1354225"/>
            <a:ext cx="4398225" cy="330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>
                <a:solidFill>
                  <a:srgbClr val="FF5722"/>
                </a:solidFill>
                <a:latin typeface="Alfa Slab One"/>
                <a:ea typeface="Alfa Slab One"/>
                <a:cs typeface="Alfa Slab One"/>
                <a:sym typeface="Alfa Slab One"/>
              </a:rPr>
              <a:t>Icebreaker: This or That?</a:t>
            </a:r>
            <a:endParaRPr sz="3000" b="0">
              <a:solidFill>
                <a:srgbClr val="FF5722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666666"/>
                </a:solidFill>
                <a:latin typeface="Proxima Nova"/>
                <a:ea typeface="Proxima Nova"/>
                <a:cs typeface="Proxima Nova"/>
                <a:sym typeface="Proxima Nova"/>
              </a:rPr>
              <a:t>You will be asked to choose between two things. One side of the room represents THIS. The other side of the room represents THAT. When I ask a question, please go to the THIS or THAT side of the room based on your preference. </a:t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162300"/>
            <a:ext cx="8520600" cy="7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>
                <a:solidFill>
                  <a:srgbClr val="FF5722"/>
                </a:solidFill>
                <a:latin typeface="Alfa Slab One"/>
                <a:ea typeface="Alfa Slab One"/>
                <a:cs typeface="Alfa Slab One"/>
                <a:sym typeface="Alfa Slab One"/>
              </a:rPr>
              <a:t>Objectives</a:t>
            </a:r>
            <a:endParaRPr sz="3000" b="0">
              <a:solidFill>
                <a:srgbClr val="FF5722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873900"/>
            <a:ext cx="8520600" cy="4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b="1" u="sng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By the end of this session, you will:</a:t>
            </a:r>
            <a:endParaRPr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500"/>
              </a:spcBef>
              <a:spcAft>
                <a:spcPts val="0"/>
              </a:spcAft>
              <a:buClr>
                <a:srgbClr val="292934"/>
              </a:buClr>
              <a:buSzPts val="2400"/>
              <a:buFont typeface="Arial"/>
              <a:buChar char="●"/>
            </a:pPr>
            <a:r>
              <a:rPr lang="en" sz="2400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Be familiar with the Focus Areas of </a:t>
            </a:r>
            <a:r>
              <a:rPr lang="en-US" sz="2400" dirty="0" smtClean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Student Support</a:t>
            </a:r>
            <a:endParaRPr sz="2400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2400"/>
              <a:buFont typeface="Arial"/>
              <a:buChar char="●"/>
            </a:pPr>
            <a:r>
              <a:rPr lang="en" sz="2400" dirty="0">
                <a:solidFill>
                  <a:srgbClr val="40404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 guided by universal, targeted and intensive level interventions</a:t>
            </a:r>
            <a:endParaRPr sz="2400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2400"/>
              <a:buFont typeface="Arial"/>
              <a:buChar char="●"/>
            </a:pPr>
            <a:r>
              <a:rPr lang="en" sz="2400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Be able to identify the positive behavior interventions and supports at every level</a:t>
            </a:r>
            <a:endParaRPr sz="2400" dirty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2400"/>
              <a:buFont typeface="Arial"/>
              <a:buChar char="●"/>
            </a:pPr>
            <a:r>
              <a:rPr lang="en" sz="2400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Be equipped with new strategies that promote positive social behavior </a:t>
            </a:r>
            <a:endParaRPr sz="2400" dirty="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112350"/>
            <a:ext cx="8520600" cy="10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>
                <a:solidFill>
                  <a:srgbClr val="FF5722"/>
                </a:solidFill>
                <a:latin typeface="Alfa Slab One"/>
                <a:ea typeface="Alfa Slab One"/>
                <a:cs typeface="Alfa Slab One"/>
                <a:sym typeface="Alfa Slab One"/>
              </a:rPr>
              <a:t>Focus Areas: Office of Student Support</a:t>
            </a:r>
            <a:endParaRPr sz="3000" b="0">
              <a:solidFill>
                <a:srgbClr val="FF5722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2022450" y="898875"/>
            <a:ext cx="4806300" cy="3807600"/>
          </a:xfrm>
          <a:prstGeom prst="ellipse">
            <a:avLst/>
          </a:prstGeom>
          <a:solidFill>
            <a:srgbClr val="A1C3F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1" name="Shape 101"/>
          <p:cNvGrpSpPr/>
          <p:nvPr/>
        </p:nvGrpSpPr>
        <p:grpSpPr>
          <a:xfrm>
            <a:off x="1635465" y="1488731"/>
            <a:ext cx="2671544" cy="2166000"/>
            <a:chOff x="2519466" y="1493908"/>
            <a:chExt cx="2166000" cy="2166000"/>
          </a:xfrm>
        </p:grpSpPr>
        <p:sp>
          <p:nvSpPr>
            <p:cNvPr id="102" name="Shape 102"/>
            <p:cNvSpPr/>
            <p:nvPr/>
          </p:nvSpPr>
          <p:spPr>
            <a:xfrm>
              <a:off x="2519466" y="1493908"/>
              <a:ext cx="2166000" cy="2166000"/>
            </a:xfrm>
            <a:prstGeom prst="ellipse">
              <a:avLst/>
            </a:prstGeom>
            <a:solidFill>
              <a:srgbClr val="0C58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Shape 103"/>
            <p:cNvSpPr txBox="1"/>
            <p:nvPr/>
          </p:nvSpPr>
          <p:spPr>
            <a:xfrm>
              <a:off x="2601163" y="2232100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FFFFFF"/>
                  </a:solidFill>
                </a:rPr>
                <a:t>Teach Pro-Social Behaviors  </a:t>
              </a:r>
              <a:endParaRPr b="1">
                <a:solidFill>
                  <a:srgbClr val="FFFFFF"/>
                </a:solidFill>
              </a:endParaRPr>
            </a:p>
          </p:txBody>
        </p:sp>
      </p:grpSp>
      <p:grpSp>
        <p:nvGrpSpPr>
          <p:cNvPr id="104" name="Shape 104"/>
          <p:cNvGrpSpPr/>
          <p:nvPr/>
        </p:nvGrpSpPr>
        <p:grpSpPr>
          <a:xfrm>
            <a:off x="3420650" y="724174"/>
            <a:ext cx="2422026" cy="2434367"/>
            <a:chOff x="3614356" y="410488"/>
            <a:chExt cx="2166004" cy="2166000"/>
          </a:xfrm>
        </p:grpSpPr>
        <p:sp>
          <p:nvSpPr>
            <p:cNvPr id="105" name="Shape 105"/>
            <p:cNvSpPr/>
            <p:nvPr/>
          </p:nvSpPr>
          <p:spPr>
            <a:xfrm>
              <a:off x="3614360" y="410488"/>
              <a:ext cx="2166000" cy="2166000"/>
            </a:xfrm>
            <a:prstGeom prst="ellipse">
              <a:avLst/>
            </a:prstGeom>
            <a:solidFill>
              <a:srgbClr val="0D5D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 txBox="1"/>
            <p:nvPr/>
          </p:nvSpPr>
          <p:spPr>
            <a:xfrm>
              <a:off x="3614356" y="687182"/>
              <a:ext cx="1674600" cy="75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FFFFFF"/>
                  </a:solidFill>
                </a:rPr>
                <a:t>Strong Student Support Teams </a:t>
              </a:r>
              <a:endParaRPr b="1">
                <a:solidFill>
                  <a:srgbClr val="FFFFFF"/>
                </a:solidFill>
              </a:endParaRPr>
            </a:p>
          </p:txBody>
        </p:sp>
      </p:grpSp>
      <p:sp>
        <p:nvSpPr>
          <p:cNvPr id="107" name="Shape 107"/>
          <p:cNvSpPr/>
          <p:nvPr/>
        </p:nvSpPr>
        <p:spPr>
          <a:xfrm>
            <a:off x="4701900" y="1423200"/>
            <a:ext cx="2771700" cy="2236800"/>
          </a:xfrm>
          <a:prstGeom prst="ellipse">
            <a:avLst/>
          </a:prstGeom>
          <a:solidFill>
            <a:srgbClr val="0E65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3F3F3"/>
                </a:solidFill>
              </a:rPr>
              <a:t>Personalized Environments</a:t>
            </a:r>
            <a:endParaRPr b="1">
              <a:solidFill>
                <a:srgbClr val="F3F3F3"/>
              </a:solidFill>
            </a:endParaRPr>
          </a:p>
        </p:txBody>
      </p:sp>
      <p:grpSp>
        <p:nvGrpSpPr>
          <p:cNvPr id="108" name="Shape 108"/>
          <p:cNvGrpSpPr/>
          <p:nvPr/>
        </p:nvGrpSpPr>
        <p:grpSpPr>
          <a:xfrm>
            <a:off x="3186183" y="2983724"/>
            <a:ext cx="2771614" cy="2033008"/>
            <a:chOff x="3614356" y="2566908"/>
            <a:chExt cx="2166000" cy="2166000"/>
          </a:xfrm>
        </p:grpSpPr>
        <p:sp>
          <p:nvSpPr>
            <p:cNvPr id="109" name="Shape 109"/>
            <p:cNvSpPr/>
            <p:nvPr/>
          </p:nvSpPr>
          <p:spPr>
            <a:xfrm>
              <a:off x="3614356" y="2566908"/>
              <a:ext cx="2166000" cy="2166000"/>
            </a:xfrm>
            <a:prstGeom prst="ellipse">
              <a:avLst/>
            </a:prstGeom>
            <a:solidFill>
              <a:srgbClr val="094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 txBox="1"/>
            <p:nvPr/>
          </p:nvSpPr>
          <p:spPr>
            <a:xfrm>
              <a:off x="3961563" y="3539875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FFFFFF"/>
                  </a:solidFill>
                </a:rPr>
                <a:t>Student Centered and Strength-Based Supports</a:t>
              </a:r>
              <a:r>
                <a:rPr lang="en" sz="11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1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287125"/>
            <a:ext cx="8520600" cy="8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>
                <a:solidFill>
                  <a:srgbClr val="FF5722"/>
                </a:solidFill>
                <a:latin typeface="Alfa Slab One"/>
                <a:ea typeface="Alfa Slab One"/>
                <a:cs typeface="Alfa Slab One"/>
                <a:sym typeface="Alfa Slab One"/>
              </a:rPr>
              <a:t>Caring, Inspiring and Engaging Environments</a:t>
            </a:r>
            <a:endParaRPr sz="3000" b="0">
              <a:solidFill>
                <a:srgbClr val="FF5722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Teach and Promote Pro-Social Skills</a:t>
            </a:r>
            <a:endParaRPr sz="2400" b="1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Create daily Social Emotional Learning (SEL) questions</a:t>
            </a:r>
            <a:endParaRPr sz="240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Personalized Environments</a:t>
            </a:r>
            <a:endParaRPr sz="2400" b="1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2400"/>
              <a:buFont typeface="Arial"/>
              <a:buChar char="●"/>
            </a:pPr>
            <a:r>
              <a:rPr lang="en" sz="240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Welcome rituals in place for all staff and students</a:t>
            </a:r>
            <a:endParaRPr sz="240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666666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Problematic Behaviors</a:t>
            </a: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560525"/>
            <a:ext cx="8520600" cy="30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On your Post-It note, please write down ONE</a:t>
            </a:r>
            <a:r>
              <a:rPr lang="en" sz="2400" b="1"/>
              <a:t> </a:t>
            </a:r>
            <a:r>
              <a:rPr lang="en" sz="2400"/>
              <a:t>problematic student behavior that you have observed. I will pass around this bag for you to drop your note in as part of collection. After everyone is finished, I’ll then have each person choose a note from the bag and read what is written.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>
                <a:solidFill>
                  <a:srgbClr val="FF5722"/>
                </a:solidFill>
                <a:latin typeface="Alfa Slab One"/>
                <a:ea typeface="Alfa Slab One"/>
                <a:cs typeface="Alfa Slab One"/>
                <a:sym typeface="Alfa Slab One"/>
              </a:rPr>
              <a:t>Problematic Behaviors</a:t>
            </a:r>
            <a:endParaRPr sz="3000" b="0">
              <a:solidFill>
                <a:srgbClr val="FF5722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152425"/>
            <a:ext cx="8520600" cy="34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47700" lvl="0" indent="-342900" rtl="0">
              <a:lnSpc>
                <a:spcPct val="165000"/>
              </a:lnSpc>
              <a:spcBef>
                <a:spcPts val="110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Lateness or walking out of class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Inappropriate cell phone and laptop usage in class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Side conversations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Disregard for deadlines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Use of profane or racially charged language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Sniping remarks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Cheating</a:t>
            </a:r>
            <a:endParaRPr>
              <a:solidFill>
                <a:srgbClr val="555555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>
                <a:solidFill>
                  <a:srgbClr val="FF5722"/>
                </a:solidFill>
                <a:latin typeface="Alfa Slab One"/>
                <a:ea typeface="Alfa Slab One"/>
                <a:cs typeface="Alfa Slab One"/>
                <a:sym typeface="Alfa Slab One"/>
              </a:rPr>
              <a:t>Real Cost of Problematic Behaviors</a:t>
            </a:r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47700" lvl="0" indent="-342900" rtl="0">
              <a:lnSpc>
                <a:spcPct val="165000"/>
              </a:lnSpc>
              <a:spcBef>
                <a:spcPts val="110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Distracts other students and the teacher in class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Reduces student participation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Lowers other students' and teachers’ motivation in or out of class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Effects fairness in grading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Unproductive instructor or paraprofessional time</a:t>
            </a:r>
            <a:endParaRPr>
              <a:solidFill>
                <a:srgbClr val="555555"/>
              </a:solidFill>
            </a:endParaRPr>
          </a:p>
          <a:p>
            <a:pPr marL="647700" lvl="0" indent="-342900" rtl="0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○"/>
            </a:pPr>
            <a:r>
              <a:rPr lang="en">
                <a:solidFill>
                  <a:srgbClr val="555555"/>
                </a:solidFill>
              </a:rPr>
              <a:t>A feeling of disrespect as a fellow learner or authority figure</a:t>
            </a:r>
            <a:endParaRPr>
              <a:solidFill>
                <a:srgbClr val="555555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969</Words>
  <Application>Microsoft Macintosh PowerPoint</Application>
  <PresentationFormat>On-screen Show (16:9)</PresentationFormat>
  <Paragraphs>120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Alfa Slab One</vt:lpstr>
      <vt:lpstr>Roboto</vt:lpstr>
      <vt:lpstr>Open Sans</vt:lpstr>
      <vt:lpstr>Proxima Nova</vt:lpstr>
      <vt:lpstr>PT Sans Narrow</vt:lpstr>
      <vt:lpstr>Tropic</vt:lpstr>
      <vt:lpstr>Tiered Interventions to Decrease Problem Behaviors</vt:lpstr>
      <vt:lpstr>Agenda </vt:lpstr>
      <vt:lpstr>Icebreaker: This or That? </vt:lpstr>
      <vt:lpstr>Objectives </vt:lpstr>
      <vt:lpstr>Focus Areas: Office of Student Support </vt:lpstr>
      <vt:lpstr>Caring, Inspiring and Engaging Environments </vt:lpstr>
      <vt:lpstr>Problematic Behaviors</vt:lpstr>
      <vt:lpstr>Problematic Behaviors </vt:lpstr>
      <vt:lpstr>Real Cost of Problematic Behaviors</vt:lpstr>
      <vt:lpstr>Multi-Tiered Behavioral Intervention Framework</vt:lpstr>
      <vt:lpstr>Multi-Tiered Approach</vt:lpstr>
      <vt:lpstr>Universal Interventions: Tier I</vt:lpstr>
      <vt:lpstr>Examples of Universal Strategies: Tier I </vt:lpstr>
      <vt:lpstr>Targeted Interventions: Tier II</vt:lpstr>
      <vt:lpstr>Examples of Targeted Interventions</vt:lpstr>
      <vt:lpstr>Intensive Interventions: Tier III</vt:lpstr>
      <vt:lpstr>Examples of Intensive Interventions</vt:lpstr>
      <vt:lpstr>Activity: Tiered Interventions</vt:lpstr>
      <vt:lpstr>Video: Supporting Behavioral Needs</vt:lpstr>
      <vt:lpstr>Reflection: Supporting Behavioral Needs</vt:lpstr>
      <vt:lpstr>Key Takeaways and Considerations  Implement strategies that work across Tiers I, II and III Tier II: Consider self-regulation, conflict-resolution as focus areas for groups Remember the connection to promote a positive school culture and climate</vt:lpstr>
      <vt:lpstr>Q &amp;A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Tiered Interventions to Decrease Problem Behaviors</dc:title>
  <cp:lastModifiedBy>Microsoft Office User</cp:lastModifiedBy>
  <cp:revision>2</cp:revision>
  <dcterms:modified xsi:type="dcterms:W3CDTF">2018-06-17T15:41:08Z</dcterms:modified>
</cp:coreProperties>
</file>